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Lst>
  <p:sldSz cy="10287000" cx="18288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39" roundtripDataSignature="AMtx7mjCLfqstT9SweZWE0lw9mFBF4y9E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customschemas.google.com/relationships/presentationmetadata" Target="metadata"/><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10: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4" name="Google Shape;254;p10: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1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62" name="Google Shape;262;p1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263" name="Google Shape;263;p11: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4" name="Google Shape;264;p1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Emphasize communication and reaction time, mirroring how engineers and conductors think.</a:t>
            </a:r>
            <a:endParaRPr/>
          </a:p>
        </p:txBody>
      </p:sp>
      <p:sp>
        <p:nvSpPr>
          <p:cNvPr id="265" name="Google Shape;265;p1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66" name="Google Shape;266;p1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73" name="Google Shape;273;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274" name="Google Shape;274;p12: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5" name="Google Shape;275;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Middle School skip </a:t>
            </a:r>
            <a:endParaRPr/>
          </a:p>
        </p:txBody>
      </p:sp>
      <p:sp>
        <p:nvSpPr>
          <p:cNvPr id="276" name="Google Shape;276;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77" name="Google Shape;277;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13: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5" name="Google Shape;285;p13: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14: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2" name="Google Shape;292;p14: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15: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0" name="Google Shape;300;p15: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16: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7" name="Google Shape;327;p16: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1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334" name="Google Shape;334;p1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335" name="Google Shape;335;p17: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6" name="Google Shape;336;p1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Length of string will be 4 meters.</a:t>
            </a:r>
            <a:endParaRPr/>
          </a:p>
          <a:p>
            <a:pPr indent="0" lvl="0" marL="0" rtl="0" algn="l">
              <a:spcBef>
                <a:spcPts val="0"/>
              </a:spcBef>
              <a:spcAft>
                <a:spcPts val="0"/>
              </a:spcAft>
              <a:buNone/>
            </a:pPr>
            <a:r>
              <a:rPr lang="en-US"/>
              <a:t>For second trial modify string length to your discretion.</a:t>
            </a:r>
            <a:endParaRPr/>
          </a:p>
        </p:txBody>
      </p:sp>
      <p:sp>
        <p:nvSpPr>
          <p:cNvPr id="337" name="Google Shape;337;p1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338" name="Google Shape;338;p1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p18: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6" name="Google Shape;376;p18: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p19: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4" name="Google Shape;434;p19: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2: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 name="Google Shape;95;p2: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 name="Shape 439"/>
        <p:cNvGrpSpPr/>
        <p:nvPr/>
      </p:nvGrpSpPr>
      <p:grpSpPr>
        <a:xfrm>
          <a:off x="0" y="0"/>
          <a:ext cx="0" cy="0"/>
          <a:chOff x="0" y="0"/>
          <a:chExt cx="0" cy="0"/>
        </a:xfrm>
      </p:grpSpPr>
      <p:sp>
        <p:nvSpPr>
          <p:cNvPr id="440" name="Google Shape;440;p20: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1" name="Google Shape;441;p20: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p21: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8" name="Google Shape;448;p21: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 name="Shape 453"/>
        <p:cNvGrpSpPr/>
        <p:nvPr/>
      </p:nvGrpSpPr>
      <p:grpSpPr>
        <a:xfrm>
          <a:off x="0" y="0"/>
          <a:ext cx="0" cy="0"/>
          <a:chOff x="0" y="0"/>
          <a:chExt cx="0" cy="0"/>
        </a:xfrm>
      </p:grpSpPr>
      <p:sp>
        <p:nvSpPr>
          <p:cNvPr id="454" name="Google Shape;454;p22: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5" name="Google Shape;455;p22: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p23: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2" name="Google Shape;462;p23: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p24: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0" name="Google Shape;470;p24: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p2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477" name="Google Shape;477;p2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478" name="Google Shape;478;p25: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9" name="Google Shape;479;p2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Remember that the robot is to run continuously until there is an obstruction, once the obstruction is removed, the robot should continue moving forward. </a:t>
            </a:r>
            <a:endParaRPr/>
          </a:p>
        </p:txBody>
      </p:sp>
      <p:sp>
        <p:nvSpPr>
          <p:cNvPr id="480" name="Google Shape;480;p2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481" name="Google Shape;481;p2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p2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488" name="Google Shape;488;p2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489" name="Google Shape;489;p26: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0" name="Google Shape;490;p2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Link to PDF Forklift Instructions: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https://jeroenhartsuiker.nl/lego/spike%20prime%20forklift.pdf</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Check and create new qr code if necessary.</a:t>
            </a:r>
            <a:endParaRPr/>
          </a:p>
        </p:txBody>
      </p:sp>
      <p:sp>
        <p:nvSpPr>
          <p:cNvPr id="491" name="Google Shape;491;p2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492" name="Google Shape;492;p2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p2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501" name="Google Shape;501;p2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502" name="Google Shape;502;p27: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3" name="Google Shape;503;p2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Remember that the robot is to run continuously until there is an obstruction, once the obstruction is removed, the robot should continue moving forward.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https://www.progressiverailroading.com/mechanical/article/Rail-wheel-axle-brake-and-bearing-suppliers-share-their-latest-productservice-offerings--68333</a:t>
            </a:r>
            <a:endParaRPr/>
          </a:p>
        </p:txBody>
      </p:sp>
      <p:sp>
        <p:nvSpPr>
          <p:cNvPr id="504" name="Google Shape;504;p2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505" name="Google Shape;505;p2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5" name="Shape 515"/>
        <p:cNvGrpSpPr/>
        <p:nvPr/>
      </p:nvGrpSpPr>
      <p:grpSpPr>
        <a:xfrm>
          <a:off x="0" y="0"/>
          <a:ext cx="0" cy="0"/>
          <a:chOff x="0" y="0"/>
          <a:chExt cx="0" cy="0"/>
        </a:xfrm>
      </p:grpSpPr>
      <p:sp>
        <p:nvSpPr>
          <p:cNvPr id="516" name="Google Shape;516;p2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517" name="Google Shape;517;p2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518" name="Google Shape;518;p28: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9" name="Google Shape;519;p2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the touch sensor does not need to be attached to the robot, just plugged in. We want students to reenact an object on the railroad, alerting the oncoming train of the obstruction ahead.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Part of the notes are whited-out. Highlight the whole text and re-color black.</a:t>
            </a:r>
            <a:endParaRPr/>
          </a:p>
        </p:txBody>
      </p:sp>
      <p:sp>
        <p:nvSpPr>
          <p:cNvPr id="520" name="Google Shape;520;p2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521" name="Google Shape;521;p2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6" name="Shape 526"/>
        <p:cNvGrpSpPr/>
        <p:nvPr/>
      </p:nvGrpSpPr>
      <p:grpSpPr>
        <a:xfrm>
          <a:off x="0" y="0"/>
          <a:ext cx="0" cy="0"/>
          <a:chOff x="0" y="0"/>
          <a:chExt cx="0" cy="0"/>
        </a:xfrm>
      </p:grpSpPr>
      <p:sp>
        <p:nvSpPr>
          <p:cNvPr id="527" name="Google Shape;527;p29: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8" name="Google Shape;528;p29: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3: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8" name="Google Shape;128;p3: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 name="Shape 534"/>
        <p:cNvGrpSpPr/>
        <p:nvPr/>
      </p:nvGrpSpPr>
      <p:grpSpPr>
        <a:xfrm>
          <a:off x="0" y="0"/>
          <a:ext cx="0" cy="0"/>
          <a:chOff x="0" y="0"/>
          <a:chExt cx="0" cy="0"/>
        </a:xfrm>
      </p:grpSpPr>
      <p:sp>
        <p:nvSpPr>
          <p:cNvPr id="535" name="Google Shape;535;p30: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6" name="Google Shape;536;p30: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2" name="Shape 542"/>
        <p:cNvGrpSpPr/>
        <p:nvPr/>
      </p:nvGrpSpPr>
      <p:grpSpPr>
        <a:xfrm>
          <a:off x="0" y="0"/>
          <a:ext cx="0" cy="0"/>
          <a:chOff x="0" y="0"/>
          <a:chExt cx="0" cy="0"/>
        </a:xfrm>
      </p:grpSpPr>
      <p:sp>
        <p:nvSpPr>
          <p:cNvPr id="543" name="Google Shape;543;p31: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4" name="Google Shape;544;p31: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0" name="Shape 550"/>
        <p:cNvGrpSpPr/>
        <p:nvPr/>
      </p:nvGrpSpPr>
      <p:grpSpPr>
        <a:xfrm>
          <a:off x="0" y="0"/>
          <a:ext cx="0" cy="0"/>
          <a:chOff x="0" y="0"/>
          <a:chExt cx="0" cy="0"/>
        </a:xfrm>
      </p:grpSpPr>
      <p:sp>
        <p:nvSpPr>
          <p:cNvPr id="551" name="Google Shape;551;p32: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2" name="Google Shape;552;p32: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7" name="Shape 557"/>
        <p:cNvGrpSpPr/>
        <p:nvPr/>
      </p:nvGrpSpPr>
      <p:grpSpPr>
        <a:xfrm>
          <a:off x="0" y="0"/>
          <a:ext cx="0" cy="0"/>
          <a:chOff x="0" y="0"/>
          <a:chExt cx="0" cy="0"/>
        </a:xfrm>
      </p:grpSpPr>
      <p:sp>
        <p:nvSpPr>
          <p:cNvPr id="558" name="Google Shape;558;p33: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9" name="Google Shape;559;p33: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35" name="Google Shape;135;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136" name="Google Shape;136;p4: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7" name="Google Shape;137;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Rural = in the countryside, not in a big city or town.</a:t>
            </a:r>
            <a:endParaRPr/>
          </a:p>
          <a:p>
            <a:pPr indent="0" lvl="0" marL="0" rtl="0" algn="l">
              <a:spcBef>
                <a:spcPts val="0"/>
              </a:spcBef>
              <a:spcAft>
                <a:spcPts val="0"/>
              </a:spcAft>
              <a:buNone/>
            </a:pPr>
            <a:r>
              <a:rPr lang="en-US"/>
              <a:t>-farms with animals</a:t>
            </a:r>
            <a:endParaRPr/>
          </a:p>
          <a:p>
            <a:pPr indent="0" lvl="0" marL="0" rtl="0" algn="l">
              <a:spcBef>
                <a:spcPts val="0"/>
              </a:spcBef>
              <a:spcAft>
                <a:spcPts val="0"/>
              </a:spcAft>
              <a:buNone/>
            </a:pPr>
            <a:r>
              <a:rPr lang="en-US"/>
              <a:t>-big open fields</a:t>
            </a:r>
            <a:endParaRPr/>
          </a:p>
          <a:p>
            <a:pPr indent="0" lvl="0" marL="0" rtl="0" algn="l">
              <a:spcBef>
                <a:spcPts val="0"/>
              </a:spcBef>
              <a:spcAft>
                <a:spcPts val="0"/>
              </a:spcAft>
              <a:buNone/>
            </a:pPr>
            <a:r>
              <a:rPr lang="en-US"/>
              <a:t>-fewer houses and people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Rural grade crossings, also known as highway-rail grade crossings or level crossings, are intersections where a road and a railroad track cross at the same level, without any separation (like a bridge or tunnel). </a:t>
            </a:r>
            <a:endParaRPr/>
          </a:p>
          <a:p>
            <a:pPr indent="0" lvl="0" marL="0" rtl="0" algn="l">
              <a:spcBef>
                <a:spcPts val="0"/>
              </a:spcBef>
              <a:spcAft>
                <a:spcPts val="0"/>
              </a:spcAft>
              <a:buNone/>
            </a:pPr>
            <a:r>
              <a:rPr lang="en-US"/>
              <a:t>These crossings are common in rural areas where there's less traffic and where railroads may run through less populated regions.</a:t>
            </a:r>
            <a:endParaRPr/>
          </a:p>
        </p:txBody>
      </p:sp>
      <p:sp>
        <p:nvSpPr>
          <p:cNvPr id="138" name="Google Shape;138;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39" name="Google Shape;139;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54" name="Google Shape;154;p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155" name="Google Shape;155;p5: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6" name="Google Shape;156;p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https://www.yourdictionary.com/articles/rural-urban-suburban-difference</a:t>
            </a:r>
            <a:endParaRPr/>
          </a:p>
        </p:txBody>
      </p:sp>
      <p:sp>
        <p:nvSpPr>
          <p:cNvPr id="157" name="Google Shape;157;p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58" name="Google Shape;158;p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65" name="Google Shape;165;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166" name="Google Shape;166;p6: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7" name="Google Shape;167;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8" name="Google Shape;168;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69" name="Google Shape;169;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93" name="Google Shape;193;p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194" name="Google Shape;194;p7: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5" name="Google Shape;195;p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During the Video have the students answer these questions, view it multiple times if need be (I did!)</a:t>
            </a:r>
            <a:endParaRPr/>
          </a:p>
        </p:txBody>
      </p:sp>
      <p:sp>
        <p:nvSpPr>
          <p:cNvPr id="196" name="Google Shape;196;p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97" name="Google Shape;197;p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20" name="Google Shape;220;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221" name="Google Shape;221;p8: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Before the Video: </a:t>
            </a:r>
            <a:endParaRPr/>
          </a:p>
        </p:txBody>
      </p:sp>
      <p:sp>
        <p:nvSpPr>
          <p:cNvPr id="223" name="Google Shape;223;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24" name="Google Shape;224;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9: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7" name="Google Shape;247;p9: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3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3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3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4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44"/>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4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4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4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45"/>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45"/>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4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4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4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36"/>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36"/>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3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3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3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3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37"/>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3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3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3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38"/>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Arial"/>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38"/>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3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3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3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3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39"/>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39"/>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3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3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3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4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40"/>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40"/>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40"/>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40"/>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4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4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4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4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4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4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4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42"/>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Arial"/>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42"/>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42"/>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4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4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4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43"/>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Arial"/>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43"/>
          <p:cNvSpPr/>
          <p:nvPr>
            <p:ph idx="2" type="pic"/>
          </p:nvPr>
        </p:nvSpPr>
        <p:spPr>
          <a:xfrm>
            <a:off x="1792288" y="612775"/>
            <a:ext cx="5486400" cy="4114800"/>
          </a:xfrm>
          <a:prstGeom prst="rect">
            <a:avLst/>
          </a:prstGeom>
          <a:noFill/>
          <a:ln>
            <a:noFill/>
          </a:ln>
        </p:spPr>
      </p:sp>
      <p:sp>
        <p:nvSpPr>
          <p:cNvPr id="68" name="Google Shape;68;p43"/>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4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4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4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3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3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3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3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3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png"/><Relationship Id="rId4" Type="http://schemas.openxmlformats.org/officeDocument/2006/relationships/image" Target="../media/image3.jpg"/><Relationship Id="rId5"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jp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jpg"/><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jpg"/><Relationship Id="rId4" Type="http://schemas.openxmlformats.org/officeDocument/2006/relationships/hyperlink" Target="http://www.youtube.com/watch?v=mO1qtmFee-k" TargetMode="External"/><Relationship Id="rId5" Type="http://schemas.openxmlformats.org/officeDocument/2006/relationships/image" Target="../media/image1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jpg"/><Relationship Id="rId4" Type="http://schemas.openxmlformats.org/officeDocument/2006/relationships/image" Target="../media/image23.png"/><Relationship Id="rId9" Type="http://schemas.openxmlformats.org/officeDocument/2006/relationships/image" Target="../media/image20.png"/><Relationship Id="rId5" Type="http://schemas.openxmlformats.org/officeDocument/2006/relationships/image" Target="../media/image17.png"/><Relationship Id="rId6" Type="http://schemas.openxmlformats.org/officeDocument/2006/relationships/image" Target="../media/image18.png"/><Relationship Id="rId7" Type="http://schemas.openxmlformats.org/officeDocument/2006/relationships/image" Target="../media/image25.png"/><Relationship Id="rId8"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jpg"/><Relationship Id="rId4" Type="http://schemas.openxmlformats.org/officeDocument/2006/relationships/image" Target="../media/image38.png"/><Relationship Id="rId5" Type="http://schemas.openxmlformats.org/officeDocument/2006/relationships/image" Target="../media/image22.png"/><Relationship Id="rId6" Type="http://schemas.openxmlformats.org/officeDocument/2006/relationships/image" Target="../media/image27.png"/><Relationship Id="rId7" Type="http://schemas.openxmlformats.org/officeDocument/2006/relationships/image" Target="../media/image26.png"/><Relationship Id="rId8" Type="http://schemas.openxmlformats.org/officeDocument/2006/relationships/image" Target="../media/image2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jpg"/><Relationship Id="rId4" Type="http://schemas.openxmlformats.org/officeDocument/2006/relationships/image" Target="../media/image8.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1.jpg"/><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1.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1.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1.jpg"/><Relationship Id="rId4" Type="http://schemas.openxmlformats.org/officeDocument/2006/relationships/image" Target="../media/image32.png"/><Relationship Id="rId5" Type="http://schemas.openxmlformats.org/officeDocument/2006/relationships/image" Target="../media/image3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1.jpg"/><Relationship Id="rId4" Type="http://schemas.openxmlformats.org/officeDocument/2006/relationships/image" Target="../media/image34.jpg"/><Relationship Id="rId5" Type="http://schemas.openxmlformats.org/officeDocument/2006/relationships/image" Target="../media/image33.jpg"/><Relationship Id="rId6" Type="http://schemas.openxmlformats.org/officeDocument/2006/relationships/image" Target="../media/image3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1.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1.jpg"/><Relationship Id="rId4" Type="http://schemas.openxmlformats.org/officeDocument/2006/relationships/image" Target="../media/image37.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1.jpg"/><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1.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1.jpg"/><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jpg"/><Relationship Id="rId4" Type="http://schemas.openxmlformats.org/officeDocument/2006/relationships/image" Target="../media/image9.png"/><Relationship Id="rId5" Type="http://schemas.openxmlformats.org/officeDocument/2006/relationships/image" Target="../media/image12.png"/><Relationship Id="rId6" Type="http://schemas.openxmlformats.org/officeDocument/2006/relationships/image" Target="../media/image10.png"/><Relationship Id="rId7"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jpg"/><Relationship Id="rId4" Type="http://schemas.openxmlformats.org/officeDocument/2006/relationships/image" Target="../media/image2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jpg"/><Relationship Id="rId4" Type="http://schemas.openxmlformats.org/officeDocument/2006/relationships/hyperlink" Target="http://www.youtube.com/watch?v=G35Qu7H92_U" TargetMode="External"/><Relationship Id="rId5" Type="http://schemas.openxmlformats.org/officeDocument/2006/relationships/image" Target="../media/image1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89" name="Google Shape;89;p1"/>
          <p:cNvSpPr/>
          <p:nvPr/>
        </p:nvSpPr>
        <p:spPr>
          <a:xfrm>
            <a:off x="0" y="26670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0" name="Google Shape;90;p1"/>
          <p:cNvSpPr txBox="1"/>
          <p:nvPr/>
        </p:nvSpPr>
        <p:spPr>
          <a:xfrm>
            <a:off x="1028700" y="3944220"/>
            <a:ext cx="15700200" cy="3078600"/>
          </a:xfrm>
          <a:prstGeom prst="rect">
            <a:avLst/>
          </a:prstGeom>
          <a:noFill/>
          <a:ln>
            <a:noFill/>
          </a:ln>
        </p:spPr>
        <p:txBody>
          <a:bodyPr anchorCtr="0" anchor="t" bIns="0" lIns="0" spcFirstLastPara="1" rIns="0" wrap="square" tIns="0">
            <a:spAutoFit/>
          </a:bodyPr>
          <a:lstStyle/>
          <a:p>
            <a:pPr indent="0" lvl="0" marL="0" marR="0" rtl="0" algn="ctr">
              <a:lnSpc>
                <a:spcPct val="184800"/>
              </a:lnSpc>
              <a:spcBef>
                <a:spcPts val="0"/>
              </a:spcBef>
              <a:spcAft>
                <a:spcPts val="0"/>
              </a:spcAft>
              <a:buNone/>
            </a:pPr>
            <a:r>
              <a:rPr lang="en-US" sz="20000">
                <a:solidFill>
                  <a:srgbClr val="1A1A1A"/>
                </a:solidFill>
                <a:latin typeface="Arial"/>
                <a:ea typeface="Arial"/>
                <a:cs typeface="Arial"/>
                <a:sym typeface="Arial"/>
              </a:rPr>
              <a:t>Day 4</a:t>
            </a:r>
            <a:endParaRPr/>
          </a:p>
        </p:txBody>
      </p:sp>
      <p:sp>
        <p:nvSpPr>
          <p:cNvPr id="91" name="Google Shape;91;p1"/>
          <p:cNvSpPr txBox="1"/>
          <p:nvPr/>
        </p:nvSpPr>
        <p:spPr>
          <a:xfrm>
            <a:off x="1957088" y="7517315"/>
            <a:ext cx="14435144" cy="925318"/>
          </a:xfrm>
          <a:prstGeom prst="rect">
            <a:avLst/>
          </a:prstGeom>
          <a:noFill/>
          <a:ln>
            <a:noFill/>
          </a:ln>
        </p:spPr>
        <p:txBody>
          <a:bodyPr anchorCtr="0" anchor="t" bIns="0" lIns="0" spcFirstLastPara="1" rIns="0" wrap="square" tIns="0">
            <a:spAutoFit/>
          </a:bodyPr>
          <a:lstStyle/>
          <a:p>
            <a:pPr indent="0" lvl="0" marL="0" marR="0" rtl="0" algn="ctr">
              <a:lnSpc>
                <a:spcPct val="130666"/>
              </a:lnSpc>
              <a:spcBef>
                <a:spcPts val="0"/>
              </a:spcBef>
              <a:spcAft>
                <a:spcPts val="0"/>
              </a:spcAft>
              <a:buNone/>
            </a:pPr>
            <a:r>
              <a:rPr lang="en-US" sz="6000">
                <a:solidFill>
                  <a:srgbClr val="EC4F29"/>
                </a:solidFill>
                <a:latin typeface="Arial"/>
                <a:ea typeface="Arial"/>
                <a:cs typeface="Arial"/>
                <a:sym typeface="Arial"/>
              </a:rPr>
              <a:t>Smart Sensors, Safe Crossings</a:t>
            </a:r>
            <a:endParaRPr/>
          </a:p>
        </p:txBody>
      </p:sp>
      <p:sp>
        <p:nvSpPr>
          <p:cNvPr id="92" name="Google Shape;92;p1"/>
          <p:cNvSpPr/>
          <p:nvPr/>
        </p:nvSpPr>
        <p:spPr>
          <a:xfrm>
            <a:off x="15014785" y="4195536"/>
            <a:ext cx="2754895" cy="5322664"/>
          </a:xfrm>
          <a:custGeom>
            <a:rect b="b" l="l" r="r" t="t"/>
            <a:pathLst>
              <a:path extrusionOk="0" h="5322664" w="2754895">
                <a:moveTo>
                  <a:pt x="0" y="0"/>
                </a:moveTo>
                <a:lnTo>
                  <a:pt x="2754895" y="0"/>
                </a:lnTo>
                <a:lnTo>
                  <a:pt x="2754895" y="5322664"/>
                </a:lnTo>
                <a:lnTo>
                  <a:pt x="0" y="5322664"/>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10"/>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57" name="Google Shape;257;p10"/>
          <p:cNvSpPr txBox="1"/>
          <p:nvPr/>
        </p:nvSpPr>
        <p:spPr>
          <a:xfrm>
            <a:off x="391503" y="1965880"/>
            <a:ext cx="17504994" cy="1483163"/>
          </a:xfrm>
          <a:prstGeom prst="rect">
            <a:avLst/>
          </a:prstGeom>
          <a:noFill/>
          <a:ln>
            <a:noFill/>
          </a:ln>
        </p:spPr>
        <p:txBody>
          <a:bodyPr anchorCtr="0" anchor="t" bIns="0" lIns="0" spcFirstLastPara="1" rIns="0" wrap="square" tIns="0">
            <a:spAutoFit/>
          </a:bodyPr>
          <a:lstStyle/>
          <a:p>
            <a:pPr indent="0" lvl="0" marL="0" marR="0" rtl="0" algn="ctr">
              <a:lnSpc>
                <a:spcPct val="226000"/>
              </a:lnSpc>
              <a:spcBef>
                <a:spcPts val="0"/>
              </a:spcBef>
              <a:spcAft>
                <a:spcPts val="0"/>
              </a:spcAft>
              <a:buNone/>
            </a:pPr>
            <a:r>
              <a:rPr lang="en-US" sz="6000">
                <a:solidFill>
                  <a:srgbClr val="1A1A1A"/>
                </a:solidFill>
                <a:latin typeface="Arial"/>
                <a:ea typeface="Arial"/>
                <a:cs typeface="Arial"/>
                <a:sym typeface="Arial"/>
              </a:rPr>
              <a:t>Signal or Stall</a:t>
            </a:r>
            <a:endParaRPr/>
          </a:p>
        </p:txBody>
      </p:sp>
      <p:sp>
        <p:nvSpPr>
          <p:cNvPr id="258" name="Google Shape;258;p10"/>
          <p:cNvSpPr txBox="1"/>
          <p:nvPr/>
        </p:nvSpPr>
        <p:spPr>
          <a:xfrm>
            <a:off x="2758794" y="3555988"/>
            <a:ext cx="11554670" cy="1493520"/>
          </a:xfrm>
          <a:prstGeom prst="rect">
            <a:avLst/>
          </a:prstGeom>
          <a:noFill/>
          <a:ln>
            <a:noFill/>
          </a:ln>
        </p:spPr>
        <p:txBody>
          <a:bodyPr anchorCtr="0" anchor="t" bIns="0" lIns="0" spcFirstLastPara="1" rIns="0" wrap="square" tIns="0">
            <a:spAutoFit/>
          </a:bodyPr>
          <a:lstStyle/>
          <a:p>
            <a:pPr indent="0" lvl="0" marL="0" marR="0" rtl="0" algn="ctr">
              <a:lnSpc>
                <a:spcPct val="147000"/>
              </a:lnSpc>
              <a:spcBef>
                <a:spcPts val="0"/>
              </a:spcBef>
              <a:spcAft>
                <a:spcPts val="0"/>
              </a:spcAft>
              <a:buNone/>
            </a:pPr>
            <a:r>
              <a:rPr lang="en-US" sz="4000">
                <a:solidFill>
                  <a:srgbClr val="EC4F29"/>
                </a:solidFill>
                <a:latin typeface="Arial"/>
                <a:ea typeface="Arial"/>
                <a:cs typeface="Arial"/>
                <a:sym typeface="Arial"/>
              </a:rPr>
              <a:t>Each Team will have a deck of color-coded safety signal  cards:</a:t>
            </a:r>
            <a:endParaRPr/>
          </a:p>
        </p:txBody>
      </p:sp>
      <p:sp>
        <p:nvSpPr>
          <p:cNvPr id="259" name="Google Shape;259;p10"/>
          <p:cNvSpPr txBox="1"/>
          <p:nvPr/>
        </p:nvSpPr>
        <p:spPr>
          <a:xfrm>
            <a:off x="5715000" y="5237493"/>
            <a:ext cx="9867577" cy="3615542"/>
          </a:xfrm>
          <a:prstGeom prst="rect">
            <a:avLst/>
          </a:prstGeom>
          <a:noFill/>
          <a:ln>
            <a:noFill/>
          </a:ln>
        </p:spPr>
        <p:txBody>
          <a:bodyPr anchorCtr="0" anchor="t" bIns="0" lIns="0" spcFirstLastPara="1" rIns="0" wrap="square" tIns="0">
            <a:spAutoFit/>
          </a:bodyPr>
          <a:lstStyle/>
          <a:p>
            <a:pPr indent="-434430" lvl="1" marL="868860" marR="0" rtl="0" algn="l">
              <a:lnSpc>
                <a:spcPct val="298458"/>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Green = Go</a:t>
            </a:r>
            <a:endParaRPr/>
          </a:p>
          <a:p>
            <a:pPr indent="-434430" lvl="1" marL="868860" marR="0" rtl="0" algn="l">
              <a:lnSpc>
                <a:spcPct val="298458"/>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Yellow = Slow down</a:t>
            </a:r>
            <a:endParaRPr/>
          </a:p>
          <a:p>
            <a:pPr indent="-434430" lvl="1" marL="868860" marR="0" rtl="0" algn="l">
              <a:lnSpc>
                <a:spcPct val="298458"/>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Red = Stop</a:t>
            </a:r>
            <a:endParaRPr/>
          </a:p>
          <a:p>
            <a:pPr indent="-434430" lvl="1" marL="868860" marR="0" rtl="0" algn="l">
              <a:lnSpc>
                <a:spcPct val="298458"/>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Obstacle Detected = Take alternate route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1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69" name="Google Shape;269;p11"/>
          <p:cNvSpPr txBox="1"/>
          <p:nvPr/>
        </p:nvSpPr>
        <p:spPr>
          <a:xfrm>
            <a:off x="228600" y="1562100"/>
            <a:ext cx="17504994" cy="1483163"/>
          </a:xfrm>
          <a:prstGeom prst="rect">
            <a:avLst/>
          </a:prstGeom>
          <a:noFill/>
          <a:ln>
            <a:noFill/>
          </a:ln>
        </p:spPr>
        <p:txBody>
          <a:bodyPr anchorCtr="0" anchor="t" bIns="0" lIns="0" spcFirstLastPara="1" rIns="0" wrap="square" tIns="0">
            <a:spAutoFit/>
          </a:bodyPr>
          <a:lstStyle/>
          <a:p>
            <a:pPr indent="0" lvl="0" marL="0" marR="0" rtl="0" algn="ctr">
              <a:lnSpc>
                <a:spcPct val="226000"/>
              </a:lnSpc>
              <a:spcBef>
                <a:spcPts val="0"/>
              </a:spcBef>
              <a:spcAft>
                <a:spcPts val="0"/>
              </a:spcAft>
              <a:buNone/>
            </a:pPr>
            <a:r>
              <a:rPr lang="en-US" sz="6000">
                <a:solidFill>
                  <a:srgbClr val="1A1A1A"/>
                </a:solidFill>
                <a:latin typeface="Arial"/>
                <a:ea typeface="Arial"/>
                <a:cs typeface="Arial"/>
                <a:sym typeface="Arial"/>
              </a:rPr>
              <a:t>Instructions</a:t>
            </a:r>
            <a:endParaRPr/>
          </a:p>
        </p:txBody>
      </p:sp>
      <p:sp>
        <p:nvSpPr>
          <p:cNvPr id="270" name="Google Shape;270;p11"/>
          <p:cNvSpPr txBox="1"/>
          <p:nvPr/>
        </p:nvSpPr>
        <p:spPr>
          <a:xfrm>
            <a:off x="2209800" y="3692036"/>
            <a:ext cx="15229497" cy="4641784"/>
          </a:xfrm>
          <a:prstGeom prst="rect">
            <a:avLst/>
          </a:prstGeom>
          <a:noFill/>
          <a:ln>
            <a:noFill/>
          </a:ln>
        </p:spPr>
        <p:txBody>
          <a:bodyPr anchorCtr="0" anchor="t" bIns="0" lIns="0" spcFirstLastPara="1" rIns="0" wrap="square" tIns="0">
            <a:spAutoFit/>
          </a:bodyPr>
          <a:lstStyle/>
          <a:p>
            <a:pPr indent="-453390" lvl="1" marL="906780" marR="0" rtl="0" algn="l">
              <a:lnSpc>
                <a:spcPct val="1554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Teams must navigate a taped-out train track path on the floor.</a:t>
            </a:r>
            <a:endParaRPr/>
          </a:p>
          <a:p>
            <a:pPr indent="0" lvl="0" marL="0" marR="0" rtl="0" algn="l">
              <a:lnSpc>
                <a:spcPct val="155400"/>
              </a:lnSpc>
              <a:spcBef>
                <a:spcPts val="0"/>
              </a:spcBef>
              <a:spcAft>
                <a:spcPts val="0"/>
              </a:spcAft>
              <a:buNone/>
            </a:pPr>
            <a:r>
              <a:t/>
            </a:r>
            <a:endParaRPr sz="4000">
              <a:solidFill>
                <a:srgbClr val="000000"/>
              </a:solidFill>
              <a:latin typeface="Arial"/>
              <a:ea typeface="Arial"/>
              <a:cs typeface="Arial"/>
              <a:sym typeface="Arial"/>
            </a:endParaRPr>
          </a:p>
          <a:p>
            <a:pPr indent="-453390" lvl="1" marL="906780" marR="0" rtl="0" algn="l">
              <a:lnSpc>
                <a:spcPct val="1554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At intervals, a team member draws a card and makes a group decision using if-then logic.</a:t>
            </a:r>
            <a:endParaRPr/>
          </a:p>
          <a:p>
            <a:pPr indent="-604520" lvl="2" marL="1813560" marR="0" rtl="0" algn="l">
              <a:lnSpc>
                <a:spcPct val="259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“IF there’s an obstacle at the crossing, THEN we must stop.”</a:t>
            </a:r>
            <a:endParaRPr/>
          </a:p>
          <a:p>
            <a:pPr indent="-604520" lvl="2" marL="1813560" marR="0" rtl="0" algn="l">
              <a:lnSpc>
                <a:spcPct val="259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 “IF we get green, THEN proceed — but watch for warning signs.”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1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80" name="Google Shape;280;p12"/>
          <p:cNvSpPr txBox="1"/>
          <p:nvPr/>
        </p:nvSpPr>
        <p:spPr>
          <a:xfrm>
            <a:off x="391503" y="1537529"/>
            <a:ext cx="17504994" cy="1483163"/>
          </a:xfrm>
          <a:prstGeom prst="rect">
            <a:avLst/>
          </a:prstGeom>
          <a:noFill/>
          <a:ln>
            <a:noFill/>
          </a:ln>
        </p:spPr>
        <p:txBody>
          <a:bodyPr anchorCtr="0" anchor="t" bIns="0" lIns="0" spcFirstLastPara="1" rIns="0" wrap="square" tIns="0">
            <a:spAutoFit/>
          </a:bodyPr>
          <a:lstStyle/>
          <a:p>
            <a:pPr indent="0" lvl="0" marL="0" marR="0" rtl="0" algn="ctr">
              <a:lnSpc>
                <a:spcPct val="226000"/>
              </a:lnSpc>
              <a:spcBef>
                <a:spcPts val="0"/>
              </a:spcBef>
              <a:spcAft>
                <a:spcPts val="0"/>
              </a:spcAft>
              <a:buNone/>
            </a:pPr>
            <a:r>
              <a:rPr lang="en-US" sz="6000">
                <a:solidFill>
                  <a:srgbClr val="1A1A1A"/>
                </a:solidFill>
                <a:latin typeface="Arial"/>
                <a:ea typeface="Arial"/>
                <a:cs typeface="Arial"/>
                <a:sym typeface="Arial"/>
              </a:rPr>
              <a:t>Reflection Questions</a:t>
            </a:r>
            <a:endParaRPr/>
          </a:p>
        </p:txBody>
      </p:sp>
      <p:sp>
        <p:nvSpPr>
          <p:cNvPr id="281" name="Google Shape;281;p12"/>
          <p:cNvSpPr txBox="1"/>
          <p:nvPr/>
        </p:nvSpPr>
        <p:spPr>
          <a:xfrm>
            <a:off x="4577251" y="3588188"/>
            <a:ext cx="9133497" cy="4840556"/>
          </a:xfrm>
          <a:prstGeom prst="rect">
            <a:avLst/>
          </a:prstGeom>
          <a:noFill/>
          <a:ln>
            <a:noFill/>
          </a:ln>
        </p:spPr>
        <p:txBody>
          <a:bodyPr anchorCtr="0" anchor="t" bIns="0" lIns="0" spcFirstLastPara="1" rIns="0" wrap="square" tIns="0">
            <a:spAutoFit/>
          </a:bodyPr>
          <a:lstStyle/>
          <a:p>
            <a:pPr indent="-453390" lvl="1" marL="906780" marR="0" rtl="0" algn="l">
              <a:lnSpc>
                <a:spcPct val="20125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Why do you think communication is so important for engineers and conductors working on trains?</a:t>
            </a:r>
            <a:endParaRPr/>
          </a:p>
          <a:p>
            <a:pPr indent="0" lvl="0" marL="0" marR="0" rtl="0" algn="l">
              <a:lnSpc>
                <a:spcPct val="201250"/>
              </a:lnSpc>
              <a:spcBef>
                <a:spcPts val="0"/>
              </a:spcBef>
              <a:spcAft>
                <a:spcPts val="0"/>
              </a:spcAft>
              <a:buNone/>
            </a:pPr>
            <a:r>
              <a:t/>
            </a:r>
            <a:endParaRPr sz="2400">
              <a:solidFill>
                <a:srgbClr val="000000"/>
              </a:solidFill>
              <a:latin typeface="Arial"/>
              <a:ea typeface="Arial"/>
              <a:cs typeface="Arial"/>
              <a:sym typeface="Arial"/>
            </a:endParaRPr>
          </a:p>
          <a:p>
            <a:pPr indent="-453390" lvl="1" marL="906780" marR="0" rtl="0" algn="l">
              <a:lnSpc>
                <a:spcPct val="20125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What role did reaction time play in your success during the activity?</a:t>
            </a:r>
            <a:endParaRPr/>
          </a:p>
          <a:p>
            <a:pPr indent="0" lvl="0" marL="0" marR="0" rtl="0" algn="l">
              <a:lnSpc>
                <a:spcPct val="201250"/>
              </a:lnSpc>
              <a:spcBef>
                <a:spcPts val="0"/>
              </a:spcBef>
              <a:spcAft>
                <a:spcPts val="0"/>
              </a:spcAft>
              <a:buNone/>
            </a:pPr>
            <a:r>
              <a:t/>
            </a:r>
            <a:endParaRPr sz="2400">
              <a:solidFill>
                <a:srgbClr val="000000"/>
              </a:solidFill>
              <a:latin typeface="Arial"/>
              <a:ea typeface="Arial"/>
              <a:cs typeface="Arial"/>
              <a:sym typeface="Arial"/>
            </a:endParaRPr>
          </a:p>
          <a:p>
            <a:pPr indent="-453390" lvl="1" marL="906780" marR="0" rtl="0" algn="l">
              <a:lnSpc>
                <a:spcPct val="20125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How do engineers and conductors use both technology and teamwork to keep people and trains safe?</a:t>
            </a:r>
            <a:endParaRPr/>
          </a:p>
        </p:txBody>
      </p:sp>
      <p:sp>
        <p:nvSpPr>
          <p:cNvPr id="282" name="Google Shape;282;p12"/>
          <p:cNvSpPr/>
          <p:nvPr/>
        </p:nvSpPr>
        <p:spPr>
          <a:xfrm>
            <a:off x="15014785" y="4195536"/>
            <a:ext cx="2754895" cy="5322664"/>
          </a:xfrm>
          <a:custGeom>
            <a:rect b="b" l="l" r="r" t="t"/>
            <a:pathLst>
              <a:path extrusionOk="0" h="5322664" w="2754895">
                <a:moveTo>
                  <a:pt x="0" y="0"/>
                </a:moveTo>
                <a:lnTo>
                  <a:pt x="2754895" y="0"/>
                </a:lnTo>
                <a:lnTo>
                  <a:pt x="2754895" y="5322664"/>
                </a:lnTo>
                <a:lnTo>
                  <a:pt x="0" y="5322664"/>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13"/>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88" name="Google Shape;288;p13"/>
          <p:cNvSpPr txBox="1"/>
          <p:nvPr/>
        </p:nvSpPr>
        <p:spPr>
          <a:xfrm>
            <a:off x="391503" y="3406546"/>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Trackside Theory 121</a:t>
            </a:r>
            <a:endParaRPr/>
          </a:p>
        </p:txBody>
      </p:sp>
      <p:sp>
        <p:nvSpPr>
          <p:cNvPr id="289" name="Google Shape;289;p13"/>
          <p:cNvSpPr txBox="1"/>
          <p:nvPr/>
        </p:nvSpPr>
        <p:spPr>
          <a:xfrm>
            <a:off x="1028700" y="5767934"/>
            <a:ext cx="16230600" cy="69006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4200">
                <a:solidFill>
                  <a:srgbClr val="EC4F29"/>
                </a:solidFill>
                <a:latin typeface="Arial"/>
                <a:ea typeface="Arial"/>
                <a:cs typeface="Arial"/>
                <a:sym typeface="Arial"/>
              </a:rPr>
              <a:t>Engineering Principles in Action</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14"/>
          <p:cNvSpPr/>
          <p:nvPr/>
        </p:nvSpPr>
        <p:spPr>
          <a:xfrm>
            <a:off x="0" y="-18047"/>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295" name="Google Shape;295;p14"/>
          <p:cNvPicPr preferRelativeResize="0"/>
          <p:nvPr/>
        </p:nvPicPr>
        <p:blipFill rotWithShape="1">
          <a:blip r:embed="rId4">
            <a:alphaModFix/>
          </a:blip>
          <a:srcRect b="0" l="0" r="0" t="0"/>
          <a:stretch/>
        </p:blipFill>
        <p:spPr>
          <a:xfrm>
            <a:off x="2774962" y="2352678"/>
            <a:ext cx="12738076" cy="7188815"/>
          </a:xfrm>
          <a:prstGeom prst="rect">
            <a:avLst/>
          </a:prstGeom>
          <a:noFill/>
          <a:ln>
            <a:noFill/>
          </a:ln>
        </p:spPr>
      </p:pic>
      <p:sp>
        <p:nvSpPr>
          <p:cNvPr id="296" name="Google Shape;296;p14"/>
          <p:cNvSpPr txBox="1"/>
          <p:nvPr/>
        </p:nvSpPr>
        <p:spPr>
          <a:xfrm>
            <a:off x="3006537" y="1602108"/>
            <a:ext cx="12274926"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How do trains move forward?</a:t>
            </a:r>
            <a:endParaRPr/>
          </a:p>
        </p:txBody>
      </p:sp>
      <p:sp>
        <p:nvSpPr>
          <p:cNvPr id="297" name="Google Shape;297;p14"/>
          <p:cNvSpPr txBox="1"/>
          <p:nvPr/>
        </p:nvSpPr>
        <p:spPr>
          <a:xfrm rot="5400000">
            <a:off x="12049925" y="5825525"/>
            <a:ext cx="7211100" cy="26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https://www.shutterstock.com/shutterstock/videos/1028954141/preview/stock-footage-empty-train-track-camera-moving-backwards.webm</a:t>
            </a:r>
            <a:endParaRPr sz="800">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15"/>
          <p:cNvSpPr/>
          <p:nvPr/>
        </p:nvSpPr>
        <p:spPr>
          <a:xfrm>
            <a:off x="12032" y="-43045"/>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03" name="Google Shape;303;p15"/>
          <p:cNvSpPr txBox="1"/>
          <p:nvPr/>
        </p:nvSpPr>
        <p:spPr>
          <a:xfrm>
            <a:off x="5486400" y="1669542"/>
            <a:ext cx="7685697" cy="1500732"/>
          </a:xfrm>
          <a:prstGeom prst="rect">
            <a:avLst/>
          </a:prstGeom>
          <a:noFill/>
          <a:ln>
            <a:noFill/>
          </a:ln>
        </p:spPr>
        <p:txBody>
          <a:bodyPr anchorCtr="0" anchor="t" bIns="0" lIns="0" spcFirstLastPara="1" rIns="0" wrap="square" tIns="0">
            <a:spAutoFit/>
          </a:bodyPr>
          <a:lstStyle/>
          <a:p>
            <a:pPr indent="0" lvl="0" marL="0" marR="0" rtl="0" algn="ctr">
              <a:lnSpc>
                <a:spcPct val="205454"/>
              </a:lnSpc>
              <a:spcBef>
                <a:spcPts val="0"/>
              </a:spcBef>
              <a:spcAft>
                <a:spcPts val="0"/>
              </a:spcAft>
              <a:buNone/>
            </a:pPr>
            <a:r>
              <a:rPr lang="en-US" sz="6600">
                <a:solidFill>
                  <a:srgbClr val="1A1A1A"/>
                </a:solidFill>
                <a:latin typeface="Arial"/>
                <a:ea typeface="Arial"/>
                <a:cs typeface="Arial"/>
                <a:sym typeface="Arial"/>
              </a:rPr>
              <a:t>Newton’s 3rd Law</a:t>
            </a:r>
            <a:endParaRPr/>
          </a:p>
        </p:txBody>
      </p:sp>
      <p:sp>
        <p:nvSpPr>
          <p:cNvPr id="304" name="Google Shape;304;p15"/>
          <p:cNvSpPr txBox="1"/>
          <p:nvPr/>
        </p:nvSpPr>
        <p:spPr>
          <a:xfrm>
            <a:off x="12689043" y="3982220"/>
            <a:ext cx="4818862" cy="1493520"/>
          </a:xfrm>
          <a:prstGeom prst="rect">
            <a:avLst/>
          </a:prstGeom>
          <a:noFill/>
          <a:ln>
            <a:noFill/>
          </a:ln>
        </p:spPr>
        <p:txBody>
          <a:bodyPr anchorCtr="0" anchor="t" bIns="0" lIns="0" spcFirstLastPara="1" rIns="0" wrap="square" tIns="0">
            <a:spAutoFit/>
          </a:bodyPr>
          <a:lstStyle/>
          <a:p>
            <a:pPr indent="0" lvl="0" marL="0" marR="0" rtl="0" algn="ctr">
              <a:lnSpc>
                <a:spcPct val="147000"/>
              </a:lnSpc>
              <a:spcBef>
                <a:spcPts val="0"/>
              </a:spcBef>
              <a:spcAft>
                <a:spcPts val="0"/>
              </a:spcAft>
              <a:buNone/>
            </a:pPr>
            <a:r>
              <a:rPr lang="en-US" sz="4000">
                <a:solidFill>
                  <a:srgbClr val="EC4F29"/>
                </a:solidFill>
                <a:latin typeface="Arial"/>
                <a:ea typeface="Arial"/>
                <a:cs typeface="Arial"/>
                <a:sym typeface="Arial"/>
              </a:rPr>
              <a:t>How do trains move forward?</a:t>
            </a:r>
            <a:endParaRPr/>
          </a:p>
        </p:txBody>
      </p:sp>
      <p:grpSp>
        <p:nvGrpSpPr>
          <p:cNvPr id="305" name="Google Shape;305;p15"/>
          <p:cNvGrpSpPr/>
          <p:nvPr/>
        </p:nvGrpSpPr>
        <p:grpSpPr>
          <a:xfrm>
            <a:off x="507069" y="3989032"/>
            <a:ext cx="7285648" cy="1596355"/>
            <a:chOff x="0" y="-182864"/>
            <a:chExt cx="9714197" cy="2128473"/>
          </a:xfrm>
        </p:grpSpPr>
        <p:grpSp>
          <p:nvGrpSpPr>
            <p:cNvPr id="306" name="Google Shape;306;p15"/>
            <p:cNvGrpSpPr/>
            <p:nvPr/>
          </p:nvGrpSpPr>
          <p:grpSpPr>
            <a:xfrm>
              <a:off x="0" y="-182864"/>
              <a:ext cx="1950547" cy="2128473"/>
              <a:chOff x="0" y="-38100"/>
              <a:chExt cx="406400" cy="443471"/>
            </a:xfrm>
          </p:grpSpPr>
          <p:sp>
            <p:nvSpPr>
              <p:cNvPr id="307" name="Google Shape;307;p15"/>
              <p:cNvSpPr/>
              <p:nvPr/>
            </p:nvSpPr>
            <p:spPr>
              <a:xfrm>
                <a:off x="0" y="0"/>
                <a:ext cx="406400" cy="405371"/>
              </a:xfrm>
              <a:custGeom>
                <a:rect b="b" l="l" r="r" t="t"/>
                <a:pathLst>
                  <a:path extrusionOk="0" h="405371" w="406400">
                    <a:moveTo>
                      <a:pt x="202686" y="0"/>
                    </a:moveTo>
                    <a:lnTo>
                      <a:pt x="203714" y="0"/>
                    </a:lnTo>
                    <a:cubicBezTo>
                      <a:pt x="257470" y="0"/>
                      <a:pt x="309024" y="21354"/>
                      <a:pt x="347035" y="59365"/>
                    </a:cubicBezTo>
                    <a:cubicBezTo>
                      <a:pt x="385046" y="97376"/>
                      <a:pt x="406400" y="148930"/>
                      <a:pt x="406400" y="202686"/>
                    </a:cubicBezTo>
                    <a:lnTo>
                      <a:pt x="406400" y="202686"/>
                    </a:lnTo>
                    <a:cubicBezTo>
                      <a:pt x="406400" y="314626"/>
                      <a:pt x="315655" y="405371"/>
                      <a:pt x="203714"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08" name="Google Shape;308;p15"/>
              <p:cNvSpPr txBox="1"/>
              <p:nvPr/>
            </p:nvSpPr>
            <p:spPr>
              <a:xfrm>
                <a:off x="0" y="-38100"/>
                <a:ext cx="406400" cy="44347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309" name="Google Shape;309;p15"/>
            <p:cNvSpPr txBox="1"/>
            <p:nvPr/>
          </p:nvSpPr>
          <p:spPr>
            <a:xfrm>
              <a:off x="177987" y="477639"/>
              <a:ext cx="1594573" cy="889132"/>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01</a:t>
              </a:r>
              <a:endParaRPr/>
            </a:p>
          </p:txBody>
        </p:sp>
        <p:sp>
          <p:nvSpPr>
            <p:cNvPr id="310" name="Google Shape;310;p15"/>
            <p:cNvSpPr txBox="1"/>
            <p:nvPr/>
          </p:nvSpPr>
          <p:spPr>
            <a:xfrm>
              <a:off x="2363112" y="78957"/>
              <a:ext cx="7351085" cy="1477328"/>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2400">
                  <a:solidFill>
                    <a:srgbClr val="1A1A1A"/>
                  </a:solidFill>
                  <a:latin typeface="Arial"/>
                  <a:ea typeface="Arial"/>
                  <a:cs typeface="Arial"/>
                  <a:sym typeface="Arial"/>
                </a:rPr>
                <a:t>In the video, how did objects respond when a force was applied to them? How is this like how a train starts moving?</a:t>
              </a:r>
              <a:endParaRPr/>
            </a:p>
          </p:txBody>
        </p:sp>
      </p:grpSp>
      <p:grpSp>
        <p:nvGrpSpPr>
          <p:cNvPr id="311" name="Google Shape;311;p15"/>
          <p:cNvGrpSpPr/>
          <p:nvPr/>
        </p:nvGrpSpPr>
        <p:grpSpPr>
          <a:xfrm>
            <a:off x="410553" y="5807971"/>
            <a:ext cx="7142772" cy="1596355"/>
            <a:chOff x="0" y="-182864"/>
            <a:chExt cx="9523696" cy="2128473"/>
          </a:xfrm>
        </p:grpSpPr>
        <p:grpSp>
          <p:nvGrpSpPr>
            <p:cNvPr id="312" name="Google Shape;312;p15"/>
            <p:cNvGrpSpPr/>
            <p:nvPr/>
          </p:nvGrpSpPr>
          <p:grpSpPr>
            <a:xfrm>
              <a:off x="0" y="-182864"/>
              <a:ext cx="1950547" cy="2128473"/>
              <a:chOff x="0" y="-38100"/>
              <a:chExt cx="406400" cy="443471"/>
            </a:xfrm>
          </p:grpSpPr>
          <p:sp>
            <p:nvSpPr>
              <p:cNvPr id="313" name="Google Shape;313;p15"/>
              <p:cNvSpPr/>
              <p:nvPr/>
            </p:nvSpPr>
            <p:spPr>
              <a:xfrm>
                <a:off x="0" y="0"/>
                <a:ext cx="406400" cy="405371"/>
              </a:xfrm>
              <a:custGeom>
                <a:rect b="b" l="l" r="r" t="t"/>
                <a:pathLst>
                  <a:path extrusionOk="0" h="405371" w="406400">
                    <a:moveTo>
                      <a:pt x="202686" y="0"/>
                    </a:moveTo>
                    <a:lnTo>
                      <a:pt x="203714" y="0"/>
                    </a:lnTo>
                    <a:cubicBezTo>
                      <a:pt x="257470" y="0"/>
                      <a:pt x="309024" y="21354"/>
                      <a:pt x="347035" y="59365"/>
                    </a:cubicBezTo>
                    <a:cubicBezTo>
                      <a:pt x="385046" y="97376"/>
                      <a:pt x="406400" y="148930"/>
                      <a:pt x="406400" y="202686"/>
                    </a:cubicBezTo>
                    <a:lnTo>
                      <a:pt x="406400" y="202686"/>
                    </a:lnTo>
                    <a:cubicBezTo>
                      <a:pt x="406400" y="314626"/>
                      <a:pt x="315655" y="405371"/>
                      <a:pt x="203714"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14" name="Google Shape;314;p15"/>
              <p:cNvSpPr txBox="1"/>
              <p:nvPr/>
            </p:nvSpPr>
            <p:spPr>
              <a:xfrm>
                <a:off x="0" y="-38100"/>
                <a:ext cx="406400" cy="44347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315" name="Google Shape;315;p15"/>
            <p:cNvSpPr txBox="1"/>
            <p:nvPr/>
          </p:nvSpPr>
          <p:spPr>
            <a:xfrm>
              <a:off x="177987" y="477639"/>
              <a:ext cx="1594573" cy="889132"/>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02</a:t>
              </a:r>
              <a:endParaRPr/>
            </a:p>
          </p:txBody>
        </p:sp>
        <p:sp>
          <p:nvSpPr>
            <p:cNvPr id="316" name="Google Shape;316;p15"/>
            <p:cNvSpPr txBox="1"/>
            <p:nvPr/>
          </p:nvSpPr>
          <p:spPr>
            <a:xfrm>
              <a:off x="2363111" y="69053"/>
              <a:ext cx="7160585" cy="984885"/>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2400">
                  <a:solidFill>
                    <a:srgbClr val="1A1A1A"/>
                  </a:solidFill>
                  <a:latin typeface="Arial"/>
                  <a:ea typeface="Arial"/>
                  <a:cs typeface="Arial"/>
                  <a:sym typeface="Arial"/>
                </a:rPr>
                <a:t>When a train pushes against the tracks what is the opposite reaction?</a:t>
              </a:r>
              <a:endParaRPr/>
            </a:p>
          </p:txBody>
        </p:sp>
      </p:grpSp>
      <p:grpSp>
        <p:nvGrpSpPr>
          <p:cNvPr id="317" name="Google Shape;317;p15"/>
          <p:cNvGrpSpPr/>
          <p:nvPr/>
        </p:nvGrpSpPr>
        <p:grpSpPr>
          <a:xfrm>
            <a:off x="410553" y="7628542"/>
            <a:ext cx="7412688" cy="1596355"/>
            <a:chOff x="0" y="-182864"/>
            <a:chExt cx="9883584" cy="2128473"/>
          </a:xfrm>
        </p:grpSpPr>
        <p:grpSp>
          <p:nvGrpSpPr>
            <p:cNvPr id="318" name="Google Shape;318;p15"/>
            <p:cNvGrpSpPr/>
            <p:nvPr/>
          </p:nvGrpSpPr>
          <p:grpSpPr>
            <a:xfrm>
              <a:off x="0" y="-182864"/>
              <a:ext cx="1950547" cy="2128473"/>
              <a:chOff x="0" y="-38100"/>
              <a:chExt cx="406400" cy="443471"/>
            </a:xfrm>
          </p:grpSpPr>
          <p:sp>
            <p:nvSpPr>
              <p:cNvPr id="319" name="Google Shape;319;p15"/>
              <p:cNvSpPr/>
              <p:nvPr/>
            </p:nvSpPr>
            <p:spPr>
              <a:xfrm>
                <a:off x="0" y="0"/>
                <a:ext cx="406400" cy="405371"/>
              </a:xfrm>
              <a:custGeom>
                <a:rect b="b" l="l" r="r" t="t"/>
                <a:pathLst>
                  <a:path extrusionOk="0" h="405371" w="406400">
                    <a:moveTo>
                      <a:pt x="202686" y="0"/>
                    </a:moveTo>
                    <a:lnTo>
                      <a:pt x="203714" y="0"/>
                    </a:lnTo>
                    <a:cubicBezTo>
                      <a:pt x="257470" y="0"/>
                      <a:pt x="309024" y="21354"/>
                      <a:pt x="347035" y="59365"/>
                    </a:cubicBezTo>
                    <a:cubicBezTo>
                      <a:pt x="385046" y="97376"/>
                      <a:pt x="406400" y="148930"/>
                      <a:pt x="406400" y="202686"/>
                    </a:cubicBezTo>
                    <a:lnTo>
                      <a:pt x="406400" y="202686"/>
                    </a:lnTo>
                    <a:cubicBezTo>
                      <a:pt x="406400" y="314626"/>
                      <a:pt x="315655" y="405371"/>
                      <a:pt x="203714"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20" name="Google Shape;320;p15"/>
              <p:cNvSpPr txBox="1"/>
              <p:nvPr/>
            </p:nvSpPr>
            <p:spPr>
              <a:xfrm>
                <a:off x="0" y="-38100"/>
                <a:ext cx="406400" cy="44347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321" name="Google Shape;321;p15"/>
            <p:cNvSpPr txBox="1"/>
            <p:nvPr/>
          </p:nvSpPr>
          <p:spPr>
            <a:xfrm>
              <a:off x="177987" y="477639"/>
              <a:ext cx="1594573" cy="889132"/>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03</a:t>
              </a:r>
              <a:endParaRPr/>
            </a:p>
          </p:txBody>
        </p:sp>
        <p:sp>
          <p:nvSpPr>
            <p:cNvPr id="322" name="Google Shape;322;p15"/>
            <p:cNvSpPr txBox="1"/>
            <p:nvPr/>
          </p:nvSpPr>
          <p:spPr>
            <a:xfrm>
              <a:off x="2363112" y="78957"/>
              <a:ext cx="7520472" cy="1477327"/>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2400">
                  <a:solidFill>
                    <a:srgbClr val="1A1A1A"/>
                  </a:solidFill>
                  <a:latin typeface="Arial"/>
                  <a:ea typeface="Arial"/>
                  <a:cs typeface="Arial"/>
                  <a:sym typeface="Arial"/>
                </a:rPr>
                <a:t>How might this law relate to safety systems like sensors or emergency braking?</a:t>
              </a:r>
              <a:endParaRPr/>
            </a:p>
          </p:txBody>
        </p:sp>
      </p:grpSp>
      <p:sp>
        <p:nvSpPr>
          <p:cNvPr id="323" name="Google Shape;323;p15"/>
          <p:cNvSpPr txBox="1"/>
          <p:nvPr/>
        </p:nvSpPr>
        <p:spPr>
          <a:xfrm>
            <a:off x="13172100" y="7866200"/>
            <a:ext cx="3034500" cy="65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https://youtu.be/mO1qtmFee-k</a:t>
            </a:r>
            <a:endParaRPr>
              <a:solidFill>
                <a:schemeClr val="dk1"/>
              </a:solidFill>
            </a:endParaRPr>
          </a:p>
        </p:txBody>
      </p:sp>
      <p:pic>
        <p:nvPicPr>
          <p:cNvPr descr="Newton’s third law is about action and reaction. It applies to motion on every scale–from a person jumping or swimming, to a rocket launching into space.  To learn more, check out the free tutorial on our website: https://edu.gcfglobal.org/en/newtons-laws-of-motion/&#10;&#10;#newton   #physics  #motion" id="324" name="Google Shape;324;p15" title="Action and Reaction: Newton’s Third Law (updated)">
            <a:hlinkClick r:id="rId4"/>
          </p:cNvPr>
          <p:cNvPicPr preferRelativeResize="0"/>
          <p:nvPr/>
        </p:nvPicPr>
        <p:blipFill>
          <a:blip r:embed="rId5">
            <a:alphaModFix/>
          </a:blip>
          <a:stretch>
            <a:fillRect/>
          </a:stretch>
        </p:blipFill>
        <p:spPr>
          <a:xfrm>
            <a:off x="13172100" y="5748900"/>
            <a:ext cx="3764075" cy="211729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4"/>
                                        </p:tgtEl>
                                        <p:attrNameLst>
                                          <p:attrName>style.visibility</p:attrName>
                                        </p:attrNameLst>
                                      </p:cBhvr>
                                      <p:to>
                                        <p:strVal val="visible"/>
                                      </p:to>
                                    </p:set>
                                    <p:animEffect filter="fade" transition="in">
                                      <p:cBhvr>
                                        <p:cTn dur="1000"/>
                                        <p:tgtEl>
                                          <p:spTgt spid="32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16"/>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30" name="Google Shape;330;p16"/>
          <p:cNvSpPr txBox="1"/>
          <p:nvPr/>
        </p:nvSpPr>
        <p:spPr>
          <a:xfrm>
            <a:off x="2755503" y="1875330"/>
            <a:ext cx="12776993" cy="1327608"/>
          </a:xfrm>
          <a:prstGeom prst="rect">
            <a:avLst/>
          </a:prstGeom>
          <a:noFill/>
          <a:ln>
            <a:noFill/>
          </a:ln>
        </p:spPr>
        <p:txBody>
          <a:bodyPr anchorCtr="0" anchor="t" bIns="0" lIns="0" spcFirstLastPara="1" rIns="0" wrap="square" tIns="0">
            <a:spAutoFit/>
          </a:bodyPr>
          <a:lstStyle/>
          <a:p>
            <a:pPr indent="0" lvl="0" marL="0" marR="0" rtl="0" algn="ctr">
              <a:lnSpc>
                <a:spcPct val="178530"/>
              </a:lnSpc>
              <a:spcBef>
                <a:spcPts val="0"/>
              </a:spcBef>
              <a:spcAft>
                <a:spcPts val="0"/>
              </a:spcAft>
              <a:buNone/>
            </a:pPr>
            <a:r>
              <a:rPr lang="en-US" sz="6600">
                <a:solidFill>
                  <a:srgbClr val="EC4F29"/>
                </a:solidFill>
                <a:latin typeface="Arial"/>
                <a:ea typeface="Arial"/>
                <a:cs typeface="Arial"/>
                <a:sym typeface="Arial"/>
              </a:rPr>
              <a:t>Balloon Racer Activity</a:t>
            </a:r>
            <a:endParaRPr/>
          </a:p>
        </p:txBody>
      </p:sp>
      <p:sp>
        <p:nvSpPr>
          <p:cNvPr id="331" name="Google Shape;331;p16"/>
          <p:cNvSpPr txBox="1"/>
          <p:nvPr/>
        </p:nvSpPr>
        <p:spPr>
          <a:xfrm>
            <a:off x="2878681" y="3848100"/>
            <a:ext cx="12530635" cy="3059940"/>
          </a:xfrm>
          <a:prstGeom prst="rect">
            <a:avLst/>
          </a:prstGeom>
          <a:noFill/>
          <a:ln>
            <a:noFill/>
          </a:ln>
        </p:spPr>
        <p:txBody>
          <a:bodyPr anchorCtr="0" anchor="t" bIns="0" lIns="0" spcFirstLastPara="1" rIns="0" wrap="square" tIns="0">
            <a:spAutoFit/>
          </a:bodyPr>
          <a:lstStyle/>
          <a:p>
            <a:pPr indent="0" lvl="0" marL="0" marR="0" rtl="0" algn="l">
              <a:lnSpc>
                <a:spcPct val="151650"/>
              </a:lnSpc>
              <a:spcBef>
                <a:spcPts val="0"/>
              </a:spcBef>
              <a:spcAft>
                <a:spcPts val="0"/>
              </a:spcAft>
              <a:buNone/>
            </a:pPr>
            <a:r>
              <a:rPr lang="en-US" sz="4000">
                <a:solidFill>
                  <a:srgbClr val="000000"/>
                </a:solidFill>
                <a:latin typeface="Arial"/>
                <a:ea typeface="Arial"/>
                <a:cs typeface="Arial"/>
                <a:sym typeface="Arial"/>
              </a:rPr>
              <a:t>Students will observe and apply Newton’s Third Law by building balloon-powered racers, then relate the action-reaction forces to how real trains move and stop, especially when using sensors.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17"/>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341" name="Google Shape;341;p17"/>
          <p:cNvGrpSpPr/>
          <p:nvPr/>
        </p:nvGrpSpPr>
        <p:grpSpPr>
          <a:xfrm>
            <a:off x="1028700" y="1695579"/>
            <a:ext cx="16230600" cy="2006506"/>
            <a:chOff x="0" y="-38100"/>
            <a:chExt cx="4274726" cy="528463"/>
          </a:xfrm>
        </p:grpSpPr>
        <p:sp>
          <p:nvSpPr>
            <p:cNvPr id="342" name="Google Shape;342;p17"/>
            <p:cNvSpPr/>
            <p:nvPr/>
          </p:nvSpPr>
          <p:spPr>
            <a:xfrm>
              <a:off x="0" y="0"/>
              <a:ext cx="4274726" cy="490363"/>
            </a:xfrm>
            <a:custGeom>
              <a:rect b="b" l="l" r="r" t="t"/>
              <a:pathLst>
                <a:path extrusionOk="0" h="490363" w="4274726">
                  <a:moveTo>
                    <a:pt x="24327" y="0"/>
                  </a:moveTo>
                  <a:lnTo>
                    <a:pt x="4250399" y="0"/>
                  </a:lnTo>
                  <a:cubicBezTo>
                    <a:pt x="4263834" y="0"/>
                    <a:pt x="4274726" y="10891"/>
                    <a:pt x="4274726" y="24327"/>
                  </a:cubicBezTo>
                  <a:lnTo>
                    <a:pt x="4274726" y="466036"/>
                  </a:lnTo>
                  <a:cubicBezTo>
                    <a:pt x="4274726" y="479471"/>
                    <a:pt x="4263834" y="490363"/>
                    <a:pt x="4250399" y="490363"/>
                  </a:cubicBezTo>
                  <a:lnTo>
                    <a:pt x="24327" y="490363"/>
                  </a:lnTo>
                  <a:cubicBezTo>
                    <a:pt x="10891" y="490363"/>
                    <a:pt x="0" y="479471"/>
                    <a:pt x="0" y="466036"/>
                  </a:cubicBezTo>
                  <a:lnTo>
                    <a:pt x="0" y="24327"/>
                  </a:lnTo>
                  <a:cubicBezTo>
                    <a:pt x="0" y="10891"/>
                    <a:pt x="10891" y="0"/>
                    <a:pt x="24327"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43" name="Google Shape;343;p17"/>
            <p:cNvSpPr txBox="1"/>
            <p:nvPr/>
          </p:nvSpPr>
          <p:spPr>
            <a:xfrm>
              <a:off x="0" y="-38100"/>
              <a:ext cx="4274726" cy="528463"/>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44" name="Google Shape;344;p17"/>
          <p:cNvGrpSpPr/>
          <p:nvPr/>
        </p:nvGrpSpPr>
        <p:grpSpPr>
          <a:xfrm>
            <a:off x="1220019" y="4251689"/>
            <a:ext cx="3761490" cy="2486296"/>
            <a:chOff x="0" y="-38100"/>
            <a:chExt cx="2025441" cy="1338791"/>
          </a:xfrm>
        </p:grpSpPr>
        <p:sp>
          <p:nvSpPr>
            <p:cNvPr id="345" name="Google Shape;345;p17"/>
            <p:cNvSpPr/>
            <p:nvPr/>
          </p:nvSpPr>
          <p:spPr>
            <a:xfrm>
              <a:off x="0" y="0"/>
              <a:ext cx="2025441" cy="1300691"/>
            </a:xfrm>
            <a:custGeom>
              <a:rect b="b" l="l" r="r" t="t"/>
              <a:pathLst>
                <a:path extrusionOk="0" h="1300691" w="2025441">
                  <a:moveTo>
                    <a:pt x="104969" y="0"/>
                  </a:moveTo>
                  <a:lnTo>
                    <a:pt x="1920472" y="0"/>
                  </a:lnTo>
                  <a:cubicBezTo>
                    <a:pt x="1948311" y="0"/>
                    <a:pt x="1975010" y="11059"/>
                    <a:pt x="1994696" y="30745"/>
                  </a:cubicBezTo>
                  <a:cubicBezTo>
                    <a:pt x="2014381" y="50430"/>
                    <a:pt x="2025441" y="77129"/>
                    <a:pt x="2025441" y="104969"/>
                  </a:cubicBezTo>
                  <a:lnTo>
                    <a:pt x="2025441" y="1195722"/>
                  </a:lnTo>
                  <a:cubicBezTo>
                    <a:pt x="2025441" y="1223562"/>
                    <a:pt x="2014381" y="1250261"/>
                    <a:pt x="1994696" y="1269946"/>
                  </a:cubicBezTo>
                  <a:cubicBezTo>
                    <a:pt x="1975010" y="1289632"/>
                    <a:pt x="1948311" y="1300691"/>
                    <a:pt x="1920472" y="1300691"/>
                  </a:cubicBezTo>
                  <a:lnTo>
                    <a:pt x="104969" y="1300691"/>
                  </a:lnTo>
                  <a:cubicBezTo>
                    <a:pt x="46996" y="1300691"/>
                    <a:pt x="0" y="1253695"/>
                    <a:pt x="0" y="1195722"/>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46" name="Google Shape;346;p17"/>
            <p:cNvSpPr txBox="1"/>
            <p:nvPr/>
          </p:nvSpPr>
          <p:spPr>
            <a:xfrm>
              <a:off x="0" y="-38100"/>
              <a:ext cx="2025440" cy="133879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47" name="Google Shape;347;p17"/>
          <p:cNvGrpSpPr/>
          <p:nvPr/>
        </p:nvGrpSpPr>
        <p:grpSpPr>
          <a:xfrm>
            <a:off x="5382512" y="4251689"/>
            <a:ext cx="3761490" cy="2486296"/>
            <a:chOff x="0" y="-38100"/>
            <a:chExt cx="2025441" cy="1338791"/>
          </a:xfrm>
        </p:grpSpPr>
        <p:sp>
          <p:nvSpPr>
            <p:cNvPr id="348" name="Google Shape;348;p17"/>
            <p:cNvSpPr/>
            <p:nvPr/>
          </p:nvSpPr>
          <p:spPr>
            <a:xfrm>
              <a:off x="0" y="0"/>
              <a:ext cx="2025441" cy="1300691"/>
            </a:xfrm>
            <a:custGeom>
              <a:rect b="b" l="l" r="r" t="t"/>
              <a:pathLst>
                <a:path extrusionOk="0" h="1300691" w="2025441">
                  <a:moveTo>
                    <a:pt x="104969" y="0"/>
                  </a:moveTo>
                  <a:lnTo>
                    <a:pt x="1920472" y="0"/>
                  </a:lnTo>
                  <a:cubicBezTo>
                    <a:pt x="1948311" y="0"/>
                    <a:pt x="1975010" y="11059"/>
                    <a:pt x="1994696" y="30745"/>
                  </a:cubicBezTo>
                  <a:cubicBezTo>
                    <a:pt x="2014381" y="50430"/>
                    <a:pt x="2025441" y="77129"/>
                    <a:pt x="2025441" y="104969"/>
                  </a:cubicBezTo>
                  <a:lnTo>
                    <a:pt x="2025441" y="1195722"/>
                  </a:lnTo>
                  <a:cubicBezTo>
                    <a:pt x="2025441" y="1223562"/>
                    <a:pt x="2014381" y="1250261"/>
                    <a:pt x="1994696" y="1269946"/>
                  </a:cubicBezTo>
                  <a:cubicBezTo>
                    <a:pt x="1975010" y="1289632"/>
                    <a:pt x="1948311" y="1300691"/>
                    <a:pt x="1920472" y="1300691"/>
                  </a:cubicBezTo>
                  <a:lnTo>
                    <a:pt x="104969" y="1300691"/>
                  </a:lnTo>
                  <a:cubicBezTo>
                    <a:pt x="46996" y="1300691"/>
                    <a:pt x="0" y="1253695"/>
                    <a:pt x="0" y="1195722"/>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49" name="Google Shape;349;p17"/>
            <p:cNvSpPr txBox="1"/>
            <p:nvPr/>
          </p:nvSpPr>
          <p:spPr>
            <a:xfrm>
              <a:off x="0" y="-38100"/>
              <a:ext cx="2025440" cy="133879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50" name="Google Shape;350;p17"/>
          <p:cNvGrpSpPr/>
          <p:nvPr/>
        </p:nvGrpSpPr>
        <p:grpSpPr>
          <a:xfrm>
            <a:off x="3100763" y="6915258"/>
            <a:ext cx="3761490" cy="2603541"/>
            <a:chOff x="0" y="-38100"/>
            <a:chExt cx="2025441" cy="1401923"/>
          </a:xfrm>
        </p:grpSpPr>
        <p:sp>
          <p:nvSpPr>
            <p:cNvPr id="351" name="Google Shape;351;p17"/>
            <p:cNvSpPr/>
            <p:nvPr/>
          </p:nvSpPr>
          <p:spPr>
            <a:xfrm>
              <a:off x="0" y="0"/>
              <a:ext cx="2025441" cy="1363823"/>
            </a:xfrm>
            <a:custGeom>
              <a:rect b="b" l="l" r="r" t="t"/>
              <a:pathLst>
                <a:path extrusionOk="0" h="1363823" w="2025441">
                  <a:moveTo>
                    <a:pt x="104969" y="0"/>
                  </a:moveTo>
                  <a:lnTo>
                    <a:pt x="1920472" y="0"/>
                  </a:lnTo>
                  <a:cubicBezTo>
                    <a:pt x="1948311" y="0"/>
                    <a:pt x="1975010" y="11059"/>
                    <a:pt x="1994696" y="30745"/>
                  </a:cubicBezTo>
                  <a:cubicBezTo>
                    <a:pt x="2014381" y="50430"/>
                    <a:pt x="2025441" y="77129"/>
                    <a:pt x="2025441" y="104969"/>
                  </a:cubicBezTo>
                  <a:lnTo>
                    <a:pt x="2025441" y="1258855"/>
                  </a:lnTo>
                  <a:cubicBezTo>
                    <a:pt x="2025441" y="1286694"/>
                    <a:pt x="2014381" y="1313393"/>
                    <a:pt x="1994696" y="1333079"/>
                  </a:cubicBezTo>
                  <a:cubicBezTo>
                    <a:pt x="1975010" y="1352764"/>
                    <a:pt x="1948311" y="1363823"/>
                    <a:pt x="1920472" y="1363823"/>
                  </a:cubicBezTo>
                  <a:lnTo>
                    <a:pt x="104969" y="1363823"/>
                  </a:lnTo>
                  <a:cubicBezTo>
                    <a:pt x="77129" y="1363823"/>
                    <a:pt x="50430" y="1352764"/>
                    <a:pt x="30745" y="1333079"/>
                  </a:cubicBezTo>
                  <a:cubicBezTo>
                    <a:pt x="11059" y="1313393"/>
                    <a:pt x="0" y="1286694"/>
                    <a:pt x="0" y="1258855"/>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52" name="Google Shape;352;p17"/>
            <p:cNvSpPr txBox="1"/>
            <p:nvPr/>
          </p:nvSpPr>
          <p:spPr>
            <a:xfrm>
              <a:off x="0" y="-38100"/>
              <a:ext cx="2025440" cy="1401923"/>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53" name="Google Shape;353;p17"/>
          <p:cNvGrpSpPr/>
          <p:nvPr/>
        </p:nvGrpSpPr>
        <p:grpSpPr>
          <a:xfrm>
            <a:off x="7263256" y="6831438"/>
            <a:ext cx="3761490" cy="2687361"/>
            <a:chOff x="0" y="-38100"/>
            <a:chExt cx="2025441" cy="1447058"/>
          </a:xfrm>
        </p:grpSpPr>
        <p:sp>
          <p:nvSpPr>
            <p:cNvPr id="354" name="Google Shape;354;p17"/>
            <p:cNvSpPr/>
            <p:nvPr/>
          </p:nvSpPr>
          <p:spPr>
            <a:xfrm>
              <a:off x="0" y="0"/>
              <a:ext cx="2025441" cy="1408958"/>
            </a:xfrm>
            <a:custGeom>
              <a:rect b="b" l="l" r="r" t="t"/>
              <a:pathLst>
                <a:path extrusionOk="0" h="1408958" w="2025441">
                  <a:moveTo>
                    <a:pt x="104969" y="0"/>
                  </a:moveTo>
                  <a:lnTo>
                    <a:pt x="1920472" y="0"/>
                  </a:lnTo>
                  <a:cubicBezTo>
                    <a:pt x="1948311" y="0"/>
                    <a:pt x="1975010" y="11059"/>
                    <a:pt x="1994696" y="30745"/>
                  </a:cubicBezTo>
                  <a:cubicBezTo>
                    <a:pt x="2014381" y="50430"/>
                    <a:pt x="2025441" y="77129"/>
                    <a:pt x="2025441" y="104969"/>
                  </a:cubicBezTo>
                  <a:lnTo>
                    <a:pt x="2025441" y="1303989"/>
                  </a:lnTo>
                  <a:cubicBezTo>
                    <a:pt x="2025441" y="1331828"/>
                    <a:pt x="2014381" y="1358528"/>
                    <a:pt x="1994696" y="1378213"/>
                  </a:cubicBezTo>
                  <a:cubicBezTo>
                    <a:pt x="1975010" y="1397898"/>
                    <a:pt x="1948311" y="1408958"/>
                    <a:pt x="1920472" y="1408958"/>
                  </a:cubicBezTo>
                  <a:lnTo>
                    <a:pt x="104969" y="1408958"/>
                  </a:lnTo>
                  <a:cubicBezTo>
                    <a:pt x="46996" y="1408958"/>
                    <a:pt x="0" y="1361962"/>
                    <a:pt x="0" y="130398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55" name="Google Shape;355;p17"/>
            <p:cNvSpPr txBox="1"/>
            <p:nvPr/>
          </p:nvSpPr>
          <p:spPr>
            <a:xfrm>
              <a:off x="0" y="-38100"/>
              <a:ext cx="2025440" cy="144705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56" name="Google Shape;356;p17"/>
          <p:cNvGrpSpPr/>
          <p:nvPr/>
        </p:nvGrpSpPr>
        <p:grpSpPr>
          <a:xfrm>
            <a:off x="9544050" y="4251689"/>
            <a:ext cx="3761490" cy="2486296"/>
            <a:chOff x="0" y="-38100"/>
            <a:chExt cx="2025441" cy="1338791"/>
          </a:xfrm>
        </p:grpSpPr>
        <p:sp>
          <p:nvSpPr>
            <p:cNvPr id="357" name="Google Shape;357;p17"/>
            <p:cNvSpPr/>
            <p:nvPr/>
          </p:nvSpPr>
          <p:spPr>
            <a:xfrm>
              <a:off x="0" y="0"/>
              <a:ext cx="2025441" cy="1300691"/>
            </a:xfrm>
            <a:custGeom>
              <a:rect b="b" l="l" r="r" t="t"/>
              <a:pathLst>
                <a:path extrusionOk="0" h="1300691" w="2025441">
                  <a:moveTo>
                    <a:pt x="104969" y="0"/>
                  </a:moveTo>
                  <a:lnTo>
                    <a:pt x="1920472" y="0"/>
                  </a:lnTo>
                  <a:cubicBezTo>
                    <a:pt x="1948311" y="0"/>
                    <a:pt x="1975010" y="11059"/>
                    <a:pt x="1994696" y="30745"/>
                  </a:cubicBezTo>
                  <a:cubicBezTo>
                    <a:pt x="2014381" y="50430"/>
                    <a:pt x="2025441" y="77129"/>
                    <a:pt x="2025441" y="104969"/>
                  </a:cubicBezTo>
                  <a:lnTo>
                    <a:pt x="2025441" y="1195722"/>
                  </a:lnTo>
                  <a:cubicBezTo>
                    <a:pt x="2025441" y="1223562"/>
                    <a:pt x="2014381" y="1250261"/>
                    <a:pt x="1994696" y="1269946"/>
                  </a:cubicBezTo>
                  <a:cubicBezTo>
                    <a:pt x="1975010" y="1289632"/>
                    <a:pt x="1948311" y="1300691"/>
                    <a:pt x="1920472" y="1300691"/>
                  </a:cubicBezTo>
                  <a:lnTo>
                    <a:pt x="104969" y="1300691"/>
                  </a:lnTo>
                  <a:cubicBezTo>
                    <a:pt x="46996" y="1300691"/>
                    <a:pt x="0" y="1253695"/>
                    <a:pt x="0" y="1195722"/>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58" name="Google Shape;358;p17"/>
            <p:cNvSpPr txBox="1"/>
            <p:nvPr/>
          </p:nvSpPr>
          <p:spPr>
            <a:xfrm>
              <a:off x="0" y="-38100"/>
              <a:ext cx="2025440" cy="133879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359" name="Google Shape;359;p17"/>
          <p:cNvSpPr/>
          <p:nvPr/>
        </p:nvSpPr>
        <p:spPr>
          <a:xfrm>
            <a:off x="2636225" y="4415259"/>
            <a:ext cx="1367150" cy="1682646"/>
          </a:xfrm>
          <a:custGeom>
            <a:rect b="b" l="l" r="r" t="t"/>
            <a:pathLst>
              <a:path extrusionOk="0" h="1682646" w="1367150">
                <a:moveTo>
                  <a:pt x="0" y="0"/>
                </a:moveTo>
                <a:lnTo>
                  <a:pt x="1367149" y="0"/>
                </a:lnTo>
                <a:lnTo>
                  <a:pt x="1367149" y="1682646"/>
                </a:lnTo>
                <a:lnTo>
                  <a:pt x="0" y="168264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60" name="Google Shape;360;p17"/>
          <p:cNvSpPr/>
          <p:nvPr/>
        </p:nvSpPr>
        <p:spPr>
          <a:xfrm rot="-1609822">
            <a:off x="5276832" y="4237408"/>
            <a:ext cx="3059433" cy="2038347"/>
          </a:xfrm>
          <a:custGeom>
            <a:rect b="b" l="l" r="r" t="t"/>
            <a:pathLst>
              <a:path extrusionOk="0" h="2038347" w="3059433">
                <a:moveTo>
                  <a:pt x="0" y="0"/>
                </a:moveTo>
                <a:lnTo>
                  <a:pt x="3059434" y="0"/>
                </a:lnTo>
                <a:lnTo>
                  <a:pt x="3059434" y="2038348"/>
                </a:lnTo>
                <a:lnTo>
                  <a:pt x="0" y="2038348"/>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61" name="Google Shape;361;p17"/>
          <p:cNvSpPr/>
          <p:nvPr/>
        </p:nvSpPr>
        <p:spPr>
          <a:xfrm>
            <a:off x="8619729" y="3452257"/>
            <a:ext cx="4872313" cy="3227907"/>
          </a:xfrm>
          <a:custGeom>
            <a:rect b="b" l="l" r="r" t="t"/>
            <a:pathLst>
              <a:path extrusionOk="0" h="3227907" w="4872313">
                <a:moveTo>
                  <a:pt x="0" y="0"/>
                </a:moveTo>
                <a:lnTo>
                  <a:pt x="4872313" y="0"/>
                </a:lnTo>
                <a:lnTo>
                  <a:pt x="4872313" y="3227907"/>
                </a:lnTo>
                <a:lnTo>
                  <a:pt x="0" y="3227907"/>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62" name="Google Shape;362;p17"/>
          <p:cNvSpPr/>
          <p:nvPr/>
        </p:nvSpPr>
        <p:spPr>
          <a:xfrm>
            <a:off x="7676339" y="6986014"/>
            <a:ext cx="1203327" cy="1685922"/>
          </a:xfrm>
          <a:custGeom>
            <a:rect b="b" l="l" r="r" t="t"/>
            <a:pathLst>
              <a:path extrusionOk="0" h="1685922" w="1203327">
                <a:moveTo>
                  <a:pt x="0" y="0"/>
                </a:moveTo>
                <a:lnTo>
                  <a:pt x="1203327" y="0"/>
                </a:lnTo>
                <a:lnTo>
                  <a:pt x="1203327" y="1685921"/>
                </a:lnTo>
                <a:lnTo>
                  <a:pt x="0" y="1685921"/>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63" name="Google Shape;363;p17"/>
          <p:cNvSpPr/>
          <p:nvPr/>
        </p:nvSpPr>
        <p:spPr>
          <a:xfrm>
            <a:off x="9297147" y="6885052"/>
            <a:ext cx="1203327" cy="1685922"/>
          </a:xfrm>
          <a:custGeom>
            <a:rect b="b" l="l" r="r" t="t"/>
            <a:pathLst>
              <a:path extrusionOk="0" h="1685922" w="1203327">
                <a:moveTo>
                  <a:pt x="0" y="0"/>
                </a:moveTo>
                <a:lnTo>
                  <a:pt x="1203326" y="0"/>
                </a:lnTo>
                <a:lnTo>
                  <a:pt x="1203326" y="1685922"/>
                </a:lnTo>
                <a:lnTo>
                  <a:pt x="0" y="1685922"/>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64" name="Google Shape;364;p17"/>
          <p:cNvSpPr/>
          <p:nvPr/>
        </p:nvSpPr>
        <p:spPr>
          <a:xfrm>
            <a:off x="3839444" y="7135570"/>
            <a:ext cx="1899738" cy="1386809"/>
          </a:xfrm>
          <a:custGeom>
            <a:rect b="b" l="l" r="r" t="t"/>
            <a:pathLst>
              <a:path extrusionOk="0" h="1386809" w="1899738">
                <a:moveTo>
                  <a:pt x="0" y="0"/>
                </a:moveTo>
                <a:lnTo>
                  <a:pt x="1899738" y="0"/>
                </a:lnTo>
                <a:lnTo>
                  <a:pt x="1899738" y="1386809"/>
                </a:lnTo>
                <a:lnTo>
                  <a:pt x="0" y="1386809"/>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65" name="Google Shape;365;p17"/>
          <p:cNvSpPr/>
          <p:nvPr/>
        </p:nvSpPr>
        <p:spPr>
          <a:xfrm>
            <a:off x="13911142" y="3785722"/>
            <a:ext cx="2698026" cy="5904527"/>
          </a:xfrm>
          <a:custGeom>
            <a:rect b="b" l="l" r="r" t="t"/>
            <a:pathLst>
              <a:path extrusionOk="0" h="5904527" w="2698026">
                <a:moveTo>
                  <a:pt x="0" y="0"/>
                </a:moveTo>
                <a:lnTo>
                  <a:pt x="2698026" y="0"/>
                </a:lnTo>
                <a:lnTo>
                  <a:pt x="2698026" y="5904526"/>
                </a:lnTo>
                <a:lnTo>
                  <a:pt x="0" y="5904526"/>
                </a:lnTo>
                <a:lnTo>
                  <a:pt x="0" y="0"/>
                </a:lnTo>
                <a:close/>
              </a:path>
            </a:pathLst>
          </a:custGeom>
          <a:blipFill rotWithShape="1">
            <a:blip r:embed="rId9">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66" name="Google Shape;366;p17"/>
          <p:cNvSpPr txBox="1"/>
          <p:nvPr/>
        </p:nvSpPr>
        <p:spPr>
          <a:xfrm>
            <a:off x="3858438" y="3002811"/>
            <a:ext cx="10571124" cy="397032"/>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Per Group</a:t>
            </a:r>
            <a:endParaRPr/>
          </a:p>
        </p:txBody>
      </p:sp>
      <p:sp>
        <p:nvSpPr>
          <p:cNvPr id="367" name="Google Shape;367;p17"/>
          <p:cNvSpPr txBox="1"/>
          <p:nvPr/>
        </p:nvSpPr>
        <p:spPr>
          <a:xfrm>
            <a:off x="3319799" y="2092856"/>
            <a:ext cx="11648401" cy="1025922"/>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lang="en-US" sz="6600">
                <a:solidFill>
                  <a:srgbClr val="1A1A1A"/>
                </a:solidFill>
                <a:latin typeface="Arial"/>
                <a:ea typeface="Arial"/>
                <a:cs typeface="Arial"/>
                <a:sym typeface="Arial"/>
              </a:rPr>
              <a:t>Materials</a:t>
            </a:r>
            <a:r>
              <a:rPr lang="en-US" sz="8000">
                <a:solidFill>
                  <a:srgbClr val="1A1A1A"/>
                </a:solidFill>
                <a:latin typeface="Arial"/>
                <a:ea typeface="Arial"/>
                <a:cs typeface="Arial"/>
                <a:sym typeface="Arial"/>
              </a:rPr>
              <a:t>  </a:t>
            </a:r>
            <a:endParaRPr/>
          </a:p>
        </p:txBody>
      </p:sp>
      <p:sp>
        <p:nvSpPr>
          <p:cNvPr id="368" name="Google Shape;368;p17"/>
          <p:cNvSpPr txBox="1"/>
          <p:nvPr/>
        </p:nvSpPr>
        <p:spPr>
          <a:xfrm>
            <a:off x="1420062" y="6255349"/>
            <a:ext cx="3361402" cy="397032"/>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1 balloon</a:t>
            </a:r>
            <a:endParaRPr/>
          </a:p>
        </p:txBody>
      </p:sp>
      <p:sp>
        <p:nvSpPr>
          <p:cNvPr id="369" name="Google Shape;369;p17"/>
          <p:cNvSpPr txBox="1"/>
          <p:nvPr/>
        </p:nvSpPr>
        <p:spPr>
          <a:xfrm>
            <a:off x="5582555" y="5673090"/>
            <a:ext cx="3361402" cy="397032"/>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1 straw</a:t>
            </a:r>
            <a:endParaRPr/>
          </a:p>
        </p:txBody>
      </p:sp>
      <p:sp>
        <p:nvSpPr>
          <p:cNvPr id="370" name="Google Shape;370;p17"/>
          <p:cNvSpPr txBox="1"/>
          <p:nvPr/>
        </p:nvSpPr>
        <p:spPr>
          <a:xfrm>
            <a:off x="3300806" y="8713849"/>
            <a:ext cx="3361402" cy="397032"/>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Tape</a:t>
            </a:r>
            <a:endParaRPr/>
          </a:p>
        </p:txBody>
      </p:sp>
      <p:sp>
        <p:nvSpPr>
          <p:cNvPr id="371" name="Google Shape;371;p17"/>
          <p:cNvSpPr txBox="1"/>
          <p:nvPr/>
        </p:nvSpPr>
        <p:spPr>
          <a:xfrm>
            <a:off x="7463299" y="8504299"/>
            <a:ext cx="3361402" cy="855362"/>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2 chairs to </a:t>
            </a:r>
            <a:endParaRPr/>
          </a:p>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anchor string</a:t>
            </a:r>
            <a:endParaRPr/>
          </a:p>
        </p:txBody>
      </p:sp>
      <p:sp>
        <p:nvSpPr>
          <p:cNvPr id="372" name="Google Shape;372;p17"/>
          <p:cNvSpPr txBox="1"/>
          <p:nvPr/>
        </p:nvSpPr>
        <p:spPr>
          <a:xfrm>
            <a:off x="9744093" y="5673090"/>
            <a:ext cx="3361402" cy="397032"/>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String</a:t>
            </a:r>
            <a:endParaRPr/>
          </a:p>
        </p:txBody>
      </p:sp>
      <p:sp>
        <p:nvSpPr>
          <p:cNvPr id="373" name="Google Shape;373;p17"/>
          <p:cNvSpPr txBox="1"/>
          <p:nvPr/>
        </p:nvSpPr>
        <p:spPr>
          <a:xfrm>
            <a:off x="16171575" y="8316950"/>
            <a:ext cx="1764300" cy="39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https://www.spacecentre.nz/resources/learn/rockets/</a:t>
            </a:r>
            <a:endParaRPr sz="800">
              <a:solidFill>
                <a:schemeClr val="dk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18"/>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379" name="Google Shape;379;p18"/>
          <p:cNvGrpSpPr/>
          <p:nvPr/>
        </p:nvGrpSpPr>
        <p:grpSpPr>
          <a:xfrm>
            <a:off x="1023185" y="1831626"/>
            <a:ext cx="16230600" cy="1971853"/>
            <a:chOff x="0" y="-38100"/>
            <a:chExt cx="4274726" cy="519336"/>
          </a:xfrm>
        </p:grpSpPr>
        <p:sp>
          <p:nvSpPr>
            <p:cNvPr id="380" name="Google Shape;380;p18"/>
            <p:cNvSpPr/>
            <p:nvPr/>
          </p:nvSpPr>
          <p:spPr>
            <a:xfrm>
              <a:off x="0" y="0"/>
              <a:ext cx="4274726" cy="481236"/>
            </a:xfrm>
            <a:custGeom>
              <a:rect b="b" l="l" r="r" t="t"/>
              <a:pathLst>
                <a:path extrusionOk="0" h="481236" w="4274726">
                  <a:moveTo>
                    <a:pt x="24327" y="0"/>
                  </a:moveTo>
                  <a:lnTo>
                    <a:pt x="4250399" y="0"/>
                  </a:lnTo>
                  <a:cubicBezTo>
                    <a:pt x="4263834" y="0"/>
                    <a:pt x="4274726" y="10891"/>
                    <a:pt x="4274726" y="24327"/>
                  </a:cubicBezTo>
                  <a:lnTo>
                    <a:pt x="4274726" y="456909"/>
                  </a:lnTo>
                  <a:cubicBezTo>
                    <a:pt x="4274726" y="463361"/>
                    <a:pt x="4272163" y="469549"/>
                    <a:pt x="4267601" y="474111"/>
                  </a:cubicBezTo>
                  <a:cubicBezTo>
                    <a:pt x="4263039" y="478673"/>
                    <a:pt x="4256851" y="481236"/>
                    <a:pt x="4250399" y="481236"/>
                  </a:cubicBezTo>
                  <a:lnTo>
                    <a:pt x="24327" y="481236"/>
                  </a:lnTo>
                  <a:cubicBezTo>
                    <a:pt x="10891" y="481236"/>
                    <a:pt x="0" y="470344"/>
                    <a:pt x="0" y="456909"/>
                  </a:cubicBezTo>
                  <a:lnTo>
                    <a:pt x="0" y="24327"/>
                  </a:lnTo>
                  <a:cubicBezTo>
                    <a:pt x="0" y="10891"/>
                    <a:pt x="10891" y="0"/>
                    <a:pt x="24327"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1" name="Google Shape;381;p18"/>
            <p:cNvSpPr txBox="1"/>
            <p:nvPr/>
          </p:nvSpPr>
          <p:spPr>
            <a:xfrm>
              <a:off x="0" y="-38100"/>
              <a:ext cx="4274726" cy="519336"/>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82" name="Google Shape;382;p18"/>
          <p:cNvGrpSpPr/>
          <p:nvPr/>
        </p:nvGrpSpPr>
        <p:grpSpPr>
          <a:xfrm>
            <a:off x="355483" y="4074984"/>
            <a:ext cx="3043319" cy="4214616"/>
            <a:chOff x="0" y="-38100"/>
            <a:chExt cx="1816235" cy="2515258"/>
          </a:xfrm>
        </p:grpSpPr>
        <p:sp>
          <p:nvSpPr>
            <p:cNvPr id="383" name="Google Shape;383;p18"/>
            <p:cNvSpPr/>
            <p:nvPr/>
          </p:nvSpPr>
          <p:spPr>
            <a:xfrm>
              <a:off x="0" y="0"/>
              <a:ext cx="1816235" cy="2477158"/>
            </a:xfrm>
            <a:custGeom>
              <a:rect b="b" l="l" r="r" t="t"/>
              <a:pathLst>
                <a:path extrusionOk="0" h="2477158" w="1816235">
                  <a:moveTo>
                    <a:pt x="129739" y="0"/>
                  </a:moveTo>
                  <a:lnTo>
                    <a:pt x="1686496" y="0"/>
                  </a:lnTo>
                  <a:cubicBezTo>
                    <a:pt x="1720905" y="0"/>
                    <a:pt x="1753904" y="13669"/>
                    <a:pt x="1778235" y="38000"/>
                  </a:cubicBezTo>
                  <a:cubicBezTo>
                    <a:pt x="1802566" y="62331"/>
                    <a:pt x="1816235" y="95330"/>
                    <a:pt x="1816235" y="129739"/>
                  </a:cubicBezTo>
                  <a:lnTo>
                    <a:pt x="1816235" y="2347419"/>
                  </a:lnTo>
                  <a:cubicBezTo>
                    <a:pt x="1816235" y="2419072"/>
                    <a:pt x="1758149" y="2477158"/>
                    <a:pt x="1686496" y="2477158"/>
                  </a:cubicBezTo>
                  <a:lnTo>
                    <a:pt x="129739" y="2477158"/>
                  </a:lnTo>
                  <a:cubicBezTo>
                    <a:pt x="95330" y="2477158"/>
                    <a:pt x="62331" y="2463489"/>
                    <a:pt x="38000" y="2439158"/>
                  </a:cubicBezTo>
                  <a:cubicBezTo>
                    <a:pt x="13669" y="2414827"/>
                    <a:pt x="0" y="2381827"/>
                    <a:pt x="0" y="2347419"/>
                  </a:cubicBezTo>
                  <a:lnTo>
                    <a:pt x="0" y="129739"/>
                  </a:lnTo>
                  <a:cubicBezTo>
                    <a:pt x="0" y="95330"/>
                    <a:pt x="13669" y="62331"/>
                    <a:pt x="38000" y="38000"/>
                  </a:cubicBezTo>
                  <a:cubicBezTo>
                    <a:pt x="62331" y="13669"/>
                    <a:pt x="95330" y="0"/>
                    <a:pt x="12973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4" name="Google Shape;384;p18"/>
            <p:cNvSpPr txBox="1"/>
            <p:nvPr/>
          </p:nvSpPr>
          <p:spPr>
            <a:xfrm>
              <a:off x="0" y="-38100"/>
              <a:ext cx="1816235" cy="251525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85" name="Google Shape;385;p18"/>
          <p:cNvGrpSpPr/>
          <p:nvPr/>
        </p:nvGrpSpPr>
        <p:grpSpPr>
          <a:xfrm>
            <a:off x="3991314" y="4074984"/>
            <a:ext cx="3043319" cy="4214616"/>
            <a:chOff x="0" y="-38100"/>
            <a:chExt cx="1816235" cy="2515258"/>
          </a:xfrm>
        </p:grpSpPr>
        <p:sp>
          <p:nvSpPr>
            <p:cNvPr id="386" name="Google Shape;386;p18"/>
            <p:cNvSpPr/>
            <p:nvPr/>
          </p:nvSpPr>
          <p:spPr>
            <a:xfrm>
              <a:off x="0" y="0"/>
              <a:ext cx="1816235" cy="2477158"/>
            </a:xfrm>
            <a:custGeom>
              <a:rect b="b" l="l" r="r" t="t"/>
              <a:pathLst>
                <a:path extrusionOk="0" h="2477158" w="1816235">
                  <a:moveTo>
                    <a:pt x="129739" y="0"/>
                  </a:moveTo>
                  <a:lnTo>
                    <a:pt x="1686496" y="0"/>
                  </a:lnTo>
                  <a:cubicBezTo>
                    <a:pt x="1720905" y="0"/>
                    <a:pt x="1753904" y="13669"/>
                    <a:pt x="1778235" y="38000"/>
                  </a:cubicBezTo>
                  <a:cubicBezTo>
                    <a:pt x="1802566" y="62331"/>
                    <a:pt x="1816235" y="95330"/>
                    <a:pt x="1816235" y="129739"/>
                  </a:cubicBezTo>
                  <a:lnTo>
                    <a:pt x="1816235" y="2347419"/>
                  </a:lnTo>
                  <a:cubicBezTo>
                    <a:pt x="1816235" y="2419072"/>
                    <a:pt x="1758149" y="2477158"/>
                    <a:pt x="1686496" y="2477158"/>
                  </a:cubicBezTo>
                  <a:lnTo>
                    <a:pt x="129739" y="2477158"/>
                  </a:lnTo>
                  <a:cubicBezTo>
                    <a:pt x="95330" y="2477158"/>
                    <a:pt x="62331" y="2463489"/>
                    <a:pt x="38000" y="2439158"/>
                  </a:cubicBezTo>
                  <a:cubicBezTo>
                    <a:pt x="13669" y="2414827"/>
                    <a:pt x="0" y="2381827"/>
                    <a:pt x="0" y="2347419"/>
                  </a:cubicBezTo>
                  <a:lnTo>
                    <a:pt x="0" y="129739"/>
                  </a:lnTo>
                  <a:cubicBezTo>
                    <a:pt x="0" y="95330"/>
                    <a:pt x="13669" y="62331"/>
                    <a:pt x="38000" y="38000"/>
                  </a:cubicBezTo>
                  <a:cubicBezTo>
                    <a:pt x="62331" y="13669"/>
                    <a:pt x="95330" y="0"/>
                    <a:pt x="12973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7" name="Google Shape;387;p18"/>
            <p:cNvSpPr txBox="1"/>
            <p:nvPr/>
          </p:nvSpPr>
          <p:spPr>
            <a:xfrm>
              <a:off x="0" y="-38100"/>
              <a:ext cx="1816235" cy="251525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88" name="Google Shape;388;p18"/>
          <p:cNvGrpSpPr/>
          <p:nvPr/>
        </p:nvGrpSpPr>
        <p:grpSpPr>
          <a:xfrm>
            <a:off x="7622100" y="4074984"/>
            <a:ext cx="3043319" cy="4214616"/>
            <a:chOff x="0" y="-38100"/>
            <a:chExt cx="1816235" cy="2515258"/>
          </a:xfrm>
        </p:grpSpPr>
        <p:sp>
          <p:nvSpPr>
            <p:cNvPr id="389" name="Google Shape;389;p18"/>
            <p:cNvSpPr/>
            <p:nvPr/>
          </p:nvSpPr>
          <p:spPr>
            <a:xfrm>
              <a:off x="0" y="0"/>
              <a:ext cx="1816235" cy="2477158"/>
            </a:xfrm>
            <a:custGeom>
              <a:rect b="b" l="l" r="r" t="t"/>
              <a:pathLst>
                <a:path extrusionOk="0" h="2477158" w="1816235">
                  <a:moveTo>
                    <a:pt x="129739" y="0"/>
                  </a:moveTo>
                  <a:lnTo>
                    <a:pt x="1686496" y="0"/>
                  </a:lnTo>
                  <a:cubicBezTo>
                    <a:pt x="1720905" y="0"/>
                    <a:pt x="1753904" y="13669"/>
                    <a:pt x="1778235" y="38000"/>
                  </a:cubicBezTo>
                  <a:cubicBezTo>
                    <a:pt x="1802566" y="62331"/>
                    <a:pt x="1816235" y="95330"/>
                    <a:pt x="1816235" y="129739"/>
                  </a:cubicBezTo>
                  <a:lnTo>
                    <a:pt x="1816235" y="2347419"/>
                  </a:lnTo>
                  <a:cubicBezTo>
                    <a:pt x="1816235" y="2419072"/>
                    <a:pt x="1758149" y="2477158"/>
                    <a:pt x="1686496" y="2477158"/>
                  </a:cubicBezTo>
                  <a:lnTo>
                    <a:pt x="129739" y="2477158"/>
                  </a:lnTo>
                  <a:cubicBezTo>
                    <a:pt x="95330" y="2477158"/>
                    <a:pt x="62331" y="2463489"/>
                    <a:pt x="38000" y="2439158"/>
                  </a:cubicBezTo>
                  <a:cubicBezTo>
                    <a:pt x="13669" y="2414827"/>
                    <a:pt x="0" y="2381827"/>
                    <a:pt x="0" y="2347419"/>
                  </a:cubicBezTo>
                  <a:lnTo>
                    <a:pt x="0" y="129739"/>
                  </a:lnTo>
                  <a:cubicBezTo>
                    <a:pt x="0" y="95330"/>
                    <a:pt x="13669" y="62331"/>
                    <a:pt x="38000" y="38000"/>
                  </a:cubicBezTo>
                  <a:cubicBezTo>
                    <a:pt x="62331" y="13669"/>
                    <a:pt x="95330" y="0"/>
                    <a:pt x="12973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90" name="Google Shape;390;p18"/>
            <p:cNvSpPr txBox="1"/>
            <p:nvPr/>
          </p:nvSpPr>
          <p:spPr>
            <a:xfrm>
              <a:off x="0" y="-38100"/>
              <a:ext cx="1816235" cy="251525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91" name="Google Shape;391;p18"/>
          <p:cNvGrpSpPr/>
          <p:nvPr/>
        </p:nvGrpSpPr>
        <p:grpSpPr>
          <a:xfrm>
            <a:off x="11258412" y="4059570"/>
            <a:ext cx="3043319" cy="4230030"/>
            <a:chOff x="0" y="-38100"/>
            <a:chExt cx="1816235" cy="2524457"/>
          </a:xfrm>
        </p:grpSpPr>
        <p:sp>
          <p:nvSpPr>
            <p:cNvPr id="392" name="Google Shape;392;p18"/>
            <p:cNvSpPr/>
            <p:nvPr/>
          </p:nvSpPr>
          <p:spPr>
            <a:xfrm>
              <a:off x="0" y="0"/>
              <a:ext cx="1816235" cy="2486357"/>
            </a:xfrm>
            <a:custGeom>
              <a:rect b="b" l="l" r="r" t="t"/>
              <a:pathLst>
                <a:path extrusionOk="0" h="2486357" w="1816235">
                  <a:moveTo>
                    <a:pt x="129739" y="0"/>
                  </a:moveTo>
                  <a:lnTo>
                    <a:pt x="1686496" y="0"/>
                  </a:lnTo>
                  <a:cubicBezTo>
                    <a:pt x="1720905" y="0"/>
                    <a:pt x="1753904" y="13669"/>
                    <a:pt x="1778235" y="38000"/>
                  </a:cubicBezTo>
                  <a:cubicBezTo>
                    <a:pt x="1802566" y="62331"/>
                    <a:pt x="1816235" y="95330"/>
                    <a:pt x="1816235" y="129739"/>
                  </a:cubicBezTo>
                  <a:lnTo>
                    <a:pt x="1816235" y="2356618"/>
                  </a:lnTo>
                  <a:cubicBezTo>
                    <a:pt x="1816235" y="2391027"/>
                    <a:pt x="1802566" y="2424026"/>
                    <a:pt x="1778235" y="2448357"/>
                  </a:cubicBezTo>
                  <a:cubicBezTo>
                    <a:pt x="1753904" y="2472688"/>
                    <a:pt x="1720905" y="2486357"/>
                    <a:pt x="1686496" y="2486357"/>
                  </a:cubicBezTo>
                  <a:lnTo>
                    <a:pt x="129739" y="2486357"/>
                  </a:lnTo>
                  <a:cubicBezTo>
                    <a:pt x="58086" y="2486357"/>
                    <a:pt x="0" y="2428271"/>
                    <a:pt x="0" y="2356618"/>
                  </a:cubicBezTo>
                  <a:lnTo>
                    <a:pt x="0" y="129739"/>
                  </a:lnTo>
                  <a:cubicBezTo>
                    <a:pt x="0" y="95330"/>
                    <a:pt x="13669" y="62331"/>
                    <a:pt x="38000" y="38000"/>
                  </a:cubicBezTo>
                  <a:cubicBezTo>
                    <a:pt x="62331" y="13669"/>
                    <a:pt x="95330" y="0"/>
                    <a:pt x="12973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93" name="Google Shape;393;p18"/>
            <p:cNvSpPr txBox="1"/>
            <p:nvPr/>
          </p:nvSpPr>
          <p:spPr>
            <a:xfrm>
              <a:off x="0" y="-38100"/>
              <a:ext cx="1816235" cy="2524457"/>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94" name="Google Shape;394;p18"/>
          <p:cNvGrpSpPr/>
          <p:nvPr/>
        </p:nvGrpSpPr>
        <p:grpSpPr>
          <a:xfrm>
            <a:off x="1193418" y="7923301"/>
            <a:ext cx="1361944" cy="1425785"/>
            <a:chOff x="0" y="-38100"/>
            <a:chExt cx="812800" cy="850900"/>
          </a:xfrm>
        </p:grpSpPr>
        <p:sp>
          <p:nvSpPr>
            <p:cNvPr id="395" name="Google Shape;395;p18"/>
            <p:cNvSpPr/>
            <p:nvPr/>
          </p:nvSpPr>
          <p:spPr>
            <a:xfrm>
              <a:off x="0" y="0"/>
              <a:ext cx="812800" cy="812800"/>
            </a:xfrm>
            <a:custGeom>
              <a:rect b="b" l="l" r="r" t="t"/>
              <a:pathLst>
                <a:path extrusionOk="0" h="812800" w="812800">
                  <a:moveTo>
                    <a:pt x="289908" y="0"/>
                  </a:moveTo>
                  <a:lnTo>
                    <a:pt x="522892" y="0"/>
                  </a:lnTo>
                  <a:cubicBezTo>
                    <a:pt x="599781" y="0"/>
                    <a:pt x="673520" y="30544"/>
                    <a:pt x="727888" y="84912"/>
                  </a:cubicBezTo>
                  <a:cubicBezTo>
                    <a:pt x="782256" y="139280"/>
                    <a:pt x="812800" y="213019"/>
                    <a:pt x="812800" y="289908"/>
                  </a:cubicBezTo>
                  <a:lnTo>
                    <a:pt x="812800" y="522892"/>
                  </a:lnTo>
                  <a:cubicBezTo>
                    <a:pt x="812800" y="599781"/>
                    <a:pt x="782256" y="673520"/>
                    <a:pt x="727888" y="727888"/>
                  </a:cubicBezTo>
                  <a:cubicBezTo>
                    <a:pt x="673520" y="782256"/>
                    <a:pt x="599781" y="812800"/>
                    <a:pt x="522892" y="812800"/>
                  </a:cubicBezTo>
                  <a:lnTo>
                    <a:pt x="289908" y="812800"/>
                  </a:lnTo>
                  <a:cubicBezTo>
                    <a:pt x="213019" y="812800"/>
                    <a:pt x="139280" y="782256"/>
                    <a:pt x="84912" y="727888"/>
                  </a:cubicBezTo>
                  <a:cubicBezTo>
                    <a:pt x="30544" y="673520"/>
                    <a:pt x="0" y="599781"/>
                    <a:pt x="0" y="522892"/>
                  </a:cubicBezTo>
                  <a:lnTo>
                    <a:pt x="0" y="289908"/>
                  </a:lnTo>
                  <a:cubicBezTo>
                    <a:pt x="0" y="213019"/>
                    <a:pt x="30544" y="139280"/>
                    <a:pt x="84912" y="84912"/>
                  </a:cubicBezTo>
                  <a:cubicBezTo>
                    <a:pt x="139280" y="30544"/>
                    <a:pt x="213019" y="0"/>
                    <a:pt x="289908" y="0"/>
                  </a:cubicBezTo>
                  <a:close/>
                </a:path>
              </a:pathLst>
            </a:custGeom>
            <a:solidFill>
              <a:srgbClr val="FFFFFF"/>
            </a:solidFill>
            <a:ln cap="rnd" cmpd="sng" w="381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96" name="Google Shape;396;p18"/>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97" name="Google Shape;397;p18"/>
          <p:cNvGrpSpPr/>
          <p:nvPr/>
        </p:nvGrpSpPr>
        <p:grpSpPr>
          <a:xfrm>
            <a:off x="4829250" y="7923301"/>
            <a:ext cx="1361944" cy="1425785"/>
            <a:chOff x="0" y="-38100"/>
            <a:chExt cx="812800" cy="850900"/>
          </a:xfrm>
        </p:grpSpPr>
        <p:sp>
          <p:nvSpPr>
            <p:cNvPr id="398" name="Google Shape;398;p18"/>
            <p:cNvSpPr/>
            <p:nvPr/>
          </p:nvSpPr>
          <p:spPr>
            <a:xfrm>
              <a:off x="0" y="0"/>
              <a:ext cx="812800" cy="812800"/>
            </a:xfrm>
            <a:custGeom>
              <a:rect b="b" l="l" r="r" t="t"/>
              <a:pathLst>
                <a:path extrusionOk="0" h="812800" w="812800">
                  <a:moveTo>
                    <a:pt x="289908" y="0"/>
                  </a:moveTo>
                  <a:lnTo>
                    <a:pt x="522892" y="0"/>
                  </a:lnTo>
                  <a:cubicBezTo>
                    <a:pt x="599781" y="0"/>
                    <a:pt x="673520" y="30544"/>
                    <a:pt x="727888" y="84912"/>
                  </a:cubicBezTo>
                  <a:cubicBezTo>
                    <a:pt x="782256" y="139280"/>
                    <a:pt x="812800" y="213019"/>
                    <a:pt x="812800" y="289908"/>
                  </a:cubicBezTo>
                  <a:lnTo>
                    <a:pt x="812800" y="522892"/>
                  </a:lnTo>
                  <a:cubicBezTo>
                    <a:pt x="812800" y="599781"/>
                    <a:pt x="782256" y="673520"/>
                    <a:pt x="727888" y="727888"/>
                  </a:cubicBezTo>
                  <a:cubicBezTo>
                    <a:pt x="673520" y="782256"/>
                    <a:pt x="599781" y="812800"/>
                    <a:pt x="522892" y="812800"/>
                  </a:cubicBezTo>
                  <a:lnTo>
                    <a:pt x="289908" y="812800"/>
                  </a:lnTo>
                  <a:cubicBezTo>
                    <a:pt x="213019" y="812800"/>
                    <a:pt x="139280" y="782256"/>
                    <a:pt x="84912" y="727888"/>
                  </a:cubicBezTo>
                  <a:cubicBezTo>
                    <a:pt x="30544" y="673520"/>
                    <a:pt x="0" y="599781"/>
                    <a:pt x="0" y="522892"/>
                  </a:cubicBezTo>
                  <a:lnTo>
                    <a:pt x="0" y="289908"/>
                  </a:lnTo>
                  <a:cubicBezTo>
                    <a:pt x="0" y="213019"/>
                    <a:pt x="30544" y="139280"/>
                    <a:pt x="84912" y="84912"/>
                  </a:cubicBezTo>
                  <a:cubicBezTo>
                    <a:pt x="139280" y="30544"/>
                    <a:pt x="213019" y="0"/>
                    <a:pt x="289908" y="0"/>
                  </a:cubicBezTo>
                  <a:close/>
                </a:path>
              </a:pathLst>
            </a:custGeom>
            <a:solidFill>
              <a:srgbClr val="FFFFFF"/>
            </a:solidFill>
            <a:ln cap="rnd" cmpd="sng" w="381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99" name="Google Shape;399;p18"/>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400" name="Google Shape;400;p18"/>
          <p:cNvGrpSpPr/>
          <p:nvPr/>
        </p:nvGrpSpPr>
        <p:grpSpPr>
          <a:xfrm>
            <a:off x="8460036" y="7923301"/>
            <a:ext cx="1361944" cy="1425785"/>
            <a:chOff x="0" y="-38100"/>
            <a:chExt cx="812800" cy="850900"/>
          </a:xfrm>
        </p:grpSpPr>
        <p:sp>
          <p:nvSpPr>
            <p:cNvPr id="401" name="Google Shape;401;p18"/>
            <p:cNvSpPr/>
            <p:nvPr/>
          </p:nvSpPr>
          <p:spPr>
            <a:xfrm>
              <a:off x="0" y="0"/>
              <a:ext cx="812800" cy="812800"/>
            </a:xfrm>
            <a:custGeom>
              <a:rect b="b" l="l" r="r" t="t"/>
              <a:pathLst>
                <a:path extrusionOk="0" h="812800" w="812800">
                  <a:moveTo>
                    <a:pt x="289908" y="0"/>
                  </a:moveTo>
                  <a:lnTo>
                    <a:pt x="522892" y="0"/>
                  </a:lnTo>
                  <a:cubicBezTo>
                    <a:pt x="599781" y="0"/>
                    <a:pt x="673520" y="30544"/>
                    <a:pt x="727888" y="84912"/>
                  </a:cubicBezTo>
                  <a:cubicBezTo>
                    <a:pt x="782256" y="139280"/>
                    <a:pt x="812800" y="213019"/>
                    <a:pt x="812800" y="289908"/>
                  </a:cubicBezTo>
                  <a:lnTo>
                    <a:pt x="812800" y="522892"/>
                  </a:lnTo>
                  <a:cubicBezTo>
                    <a:pt x="812800" y="599781"/>
                    <a:pt x="782256" y="673520"/>
                    <a:pt x="727888" y="727888"/>
                  </a:cubicBezTo>
                  <a:cubicBezTo>
                    <a:pt x="673520" y="782256"/>
                    <a:pt x="599781" y="812800"/>
                    <a:pt x="522892" y="812800"/>
                  </a:cubicBezTo>
                  <a:lnTo>
                    <a:pt x="289908" y="812800"/>
                  </a:lnTo>
                  <a:cubicBezTo>
                    <a:pt x="213019" y="812800"/>
                    <a:pt x="139280" y="782256"/>
                    <a:pt x="84912" y="727888"/>
                  </a:cubicBezTo>
                  <a:cubicBezTo>
                    <a:pt x="30544" y="673520"/>
                    <a:pt x="0" y="599781"/>
                    <a:pt x="0" y="522892"/>
                  </a:cubicBezTo>
                  <a:lnTo>
                    <a:pt x="0" y="289908"/>
                  </a:lnTo>
                  <a:cubicBezTo>
                    <a:pt x="0" y="213019"/>
                    <a:pt x="30544" y="139280"/>
                    <a:pt x="84912" y="84912"/>
                  </a:cubicBezTo>
                  <a:cubicBezTo>
                    <a:pt x="139280" y="30544"/>
                    <a:pt x="213019" y="0"/>
                    <a:pt x="289908" y="0"/>
                  </a:cubicBezTo>
                  <a:close/>
                </a:path>
              </a:pathLst>
            </a:custGeom>
            <a:solidFill>
              <a:srgbClr val="FFFFFF"/>
            </a:solidFill>
            <a:ln cap="rnd" cmpd="sng" w="381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02" name="Google Shape;402;p18"/>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403" name="Google Shape;403;p18"/>
          <p:cNvGrpSpPr/>
          <p:nvPr/>
        </p:nvGrpSpPr>
        <p:grpSpPr>
          <a:xfrm>
            <a:off x="12090821" y="7923301"/>
            <a:ext cx="1361944" cy="1425785"/>
            <a:chOff x="0" y="-38100"/>
            <a:chExt cx="812800" cy="850900"/>
          </a:xfrm>
        </p:grpSpPr>
        <p:sp>
          <p:nvSpPr>
            <p:cNvPr id="404" name="Google Shape;404;p18"/>
            <p:cNvSpPr/>
            <p:nvPr/>
          </p:nvSpPr>
          <p:spPr>
            <a:xfrm>
              <a:off x="0" y="0"/>
              <a:ext cx="812800" cy="812800"/>
            </a:xfrm>
            <a:custGeom>
              <a:rect b="b" l="l" r="r" t="t"/>
              <a:pathLst>
                <a:path extrusionOk="0" h="812800" w="812800">
                  <a:moveTo>
                    <a:pt x="289908" y="0"/>
                  </a:moveTo>
                  <a:lnTo>
                    <a:pt x="522892" y="0"/>
                  </a:lnTo>
                  <a:cubicBezTo>
                    <a:pt x="599781" y="0"/>
                    <a:pt x="673520" y="30544"/>
                    <a:pt x="727888" y="84912"/>
                  </a:cubicBezTo>
                  <a:cubicBezTo>
                    <a:pt x="782256" y="139280"/>
                    <a:pt x="812800" y="213019"/>
                    <a:pt x="812800" y="289908"/>
                  </a:cubicBezTo>
                  <a:lnTo>
                    <a:pt x="812800" y="522892"/>
                  </a:lnTo>
                  <a:cubicBezTo>
                    <a:pt x="812800" y="599781"/>
                    <a:pt x="782256" y="673520"/>
                    <a:pt x="727888" y="727888"/>
                  </a:cubicBezTo>
                  <a:cubicBezTo>
                    <a:pt x="673520" y="782256"/>
                    <a:pt x="599781" y="812800"/>
                    <a:pt x="522892" y="812800"/>
                  </a:cubicBezTo>
                  <a:lnTo>
                    <a:pt x="289908" y="812800"/>
                  </a:lnTo>
                  <a:cubicBezTo>
                    <a:pt x="213019" y="812800"/>
                    <a:pt x="139280" y="782256"/>
                    <a:pt x="84912" y="727888"/>
                  </a:cubicBezTo>
                  <a:cubicBezTo>
                    <a:pt x="30544" y="673520"/>
                    <a:pt x="0" y="599781"/>
                    <a:pt x="0" y="522892"/>
                  </a:cubicBezTo>
                  <a:lnTo>
                    <a:pt x="0" y="289908"/>
                  </a:lnTo>
                  <a:cubicBezTo>
                    <a:pt x="0" y="213019"/>
                    <a:pt x="30544" y="139280"/>
                    <a:pt x="84912" y="84912"/>
                  </a:cubicBezTo>
                  <a:cubicBezTo>
                    <a:pt x="139280" y="30544"/>
                    <a:pt x="213019" y="0"/>
                    <a:pt x="289908" y="0"/>
                  </a:cubicBezTo>
                  <a:close/>
                </a:path>
              </a:pathLst>
            </a:custGeom>
            <a:solidFill>
              <a:srgbClr val="FFFFFF"/>
            </a:solidFill>
            <a:ln cap="rnd" cmpd="sng" w="381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05" name="Google Shape;405;p18"/>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cxnSp>
        <p:nvCxnSpPr>
          <p:cNvPr id="406" name="Google Shape;406;p18"/>
          <p:cNvCxnSpPr/>
          <p:nvPr/>
        </p:nvCxnSpPr>
        <p:spPr>
          <a:xfrm>
            <a:off x="2555362" y="8668114"/>
            <a:ext cx="2273888" cy="0"/>
          </a:xfrm>
          <a:prstGeom prst="straightConnector1">
            <a:avLst/>
          </a:prstGeom>
          <a:noFill/>
          <a:ln cap="flat" cmpd="sng" w="66675">
            <a:solidFill>
              <a:srgbClr val="1A1A1A"/>
            </a:solidFill>
            <a:prstDash val="solid"/>
            <a:round/>
            <a:headEnd len="sm" w="sm" type="none"/>
            <a:tailEnd len="med" w="med" type="triangle"/>
          </a:ln>
        </p:spPr>
      </p:cxnSp>
      <p:cxnSp>
        <p:nvCxnSpPr>
          <p:cNvPr id="407" name="Google Shape;407;p18"/>
          <p:cNvCxnSpPr/>
          <p:nvPr/>
        </p:nvCxnSpPr>
        <p:spPr>
          <a:xfrm>
            <a:off x="6184549" y="8702491"/>
            <a:ext cx="2273888" cy="0"/>
          </a:xfrm>
          <a:prstGeom prst="straightConnector1">
            <a:avLst/>
          </a:prstGeom>
          <a:noFill/>
          <a:ln cap="flat" cmpd="sng" w="66675">
            <a:solidFill>
              <a:srgbClr val="1A1A1A"/>
            </a:solidFill>
            <a:prstDash val="solid"/>
            <a:round/>
            <a:headEnd len="sm" w="sm" type="none"/>
            <a:tailEnd len="med" w="med" type="triangle"/>
          </a:ln>
        </p:spPr>
      </p:cxnSp>
      <p:cxnSp>
        <p:nvCxnSpPr>
          <p:cNvPr id="408" name="Google Shape;408;p18"/>
          <p:cNvCxnSpPr/>
          <p:nvPr/>
        </p:nvCxnSpPr>
        <p:spPr>
          <a:xfrm>
            <a:off x="9816934" y="8702491"/>
            <a:ext cx="2273888" cy="0"/>
          </a:xfrm>
          <a:prstGeom prst="straightConnector1">
            <a:avLst/>
          </a:prstGeom>
          <a:noFill/>
          <a:ln cap="flat" cmpd="sng" w="66675">
            <a:solidFill>
              <a:srgbClr val="1A1A1A"/>
            </a:solidFill>
            <a:prstDash val="solid"/>
            <a:round/>
            <a:headEnd len="sm" w="sm" type="none"/>
            <a:tailEnd len="med" w="med" type="triangle"/>
          </a:ln>
        </p:spPr>
      </p:cxnSp>
      <p:grpSp>
        <p:nvGrpSpPr>
          <p:cNvPr id="409" name="Google Shape;409;p18"/>
          <p:cNvGrpSpPr/>
          <p:nvPr/>
        </p:nvGrpSpPr>
        <p:grpSpPr>
          <a:xfrm>
            <a:off x="14889198" y="4074984"/>
            <a:ext cx="3043319" cy="4278846"/>
            <a:chOff x="0" y="-38100"/>
            <a:chExt cx="1816235" cy="2553590"/>
          </a:xfrm>
        </p:grpSpPr>
        <p:sp>
          <p:nvSpPr>
            <p:cNvPr id="410" name="Google Shape;410;p18"/>
            <p:cNvSpPr/>
            <p:nvPr/>
          </p:nvSpPr>
          <p:spPr>
            <a:xfrm>
              <a:off x="0" y="0"/>
              <a:ext cx="1816235" cy="2515490"/>
            </a:xfrm>
            <a:custGeom>
              <a:rect b="b" l="l" r="r" t="t"/>
              <a:pathLst>
                <a:path extrusionOk="0" h="2515490" w="1816235">
                  <a:moveTo>
                    <a:pt x="129739" y="0"/>
                  </a:moveTo>
                  <a:lnTo>
                    <a:pt x="1686496" y="0"/>
                  </a:lnTo>
                  <a:cubicBezTo>
                    <a:pt x="1720905" y="0"/>
                    <a:pt x="1753904" y="13669"/>
                    <a:pt x="1778235" y="38000"/>
                  </a:cubicBezTo>
                  <a:cubicBezTo>
                    <a:pt x="1802566" y="62331"/>
                    <a:pt x="1816235" y="95330"/>
                    <a:pt x="1816235" y="129739"/>
                  </a:cubicBezTo>
                  <a:lnTo>
                    <a:pt x="1816235" y="2385751"/>
                  </a:lnTo>
                  <a:cubicBezTo>
                    <a:pt x="1816235" y="2457404"/>
                    <a:pt x="1758149" y="2515490"/>
                    <a:pt x="1686496" y="2515490"/>
                  </a:cubicBezTo>
                  <a:lnTo>
                    <a:pt x="129739" y="2515490"/>
                  </a:lnTo>
                  <a:cubicBezTo>
                    <a:pt x="95330" y="2515490"/>
                    <a:pt x="62331" y="2501821"/>
                    <a:pt x="38000" y="2477490"/>
                  </a:cubicBezTo>
                  <a:cubicBezTo>
                    <a:pt x="13669" y="2453159"/>
                    <a:pt x="0" y="2420160"/>
                    <a:pt x="0" y="2385751"/>
                  </a:cubicBezTo>
                  <a:lnTo>
                    <a:pt x="0" y="129739"/>
                  </a:lnTo>
                  <a:cubicBezTo>
                    <a:pt x="0" y="95330"/>
                    <a:pt x="13669" y="62331"/>
                    <a:pt x="38000" y="38000"/>
                  </a:cubicBezTo>
                  <a:cubicBezTo>
                    <a:pt x="62331" y="13669"/>
                    <a:pt x="95330" y="0"/>
                    <a:pt x="12973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11" name="Google Shape;411;p18"/>
            <p:cNvSpPr txBox="1"/>
            <p:nvPr/>
          </p:nvSpPr>
          <p:spPr>
            <a:xfrm>
              <a:off x="0" y="-38100"/>
              <a:ext cx="1816235" cy="255359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412" name="Google Shape;412;p18"/>
          <p:cNvGrpSpPr/>
          <p:nvPr/>
        </p:nvGrpSpPr>
        <p:grpSpPr>
          <a:xfrm>
            <a:off x="15721607" y="7938716"/>
            <a:ext cx="1361944" cy="1425785"/>
            <a:chOff x="0" y="-38100"/>
            <a:chExt cx="812800" cy="850900"/>
          </a:xfrm>
        </p:grpSpPr>
        <p:sp>
          <p:nvSpPr>
            <p:cNvPr id="413" name="Google Shape;413;p18"/>
            <p:cNvSpPr/>
            <p:nvPr/>
          </p:nvSpPr>
          <p:spPr>
            <a:xfrm>
              <a:off x="0" y="0"/>
              <a:ext cx="812800" cy="812800"/>
            </a:xfrm>
            <a:custGeom>
              <a:rect b="b" l="l" r="r" t="t"/>
              <a:pathLst>
                <a:path extrusionOk="0" h="812800" w="812800">
                  <a:moveTo>
                    <a:pt x="289908" y="0"/>
                  </a:moveTo>
                  <a:lnTo>
                    <a:pt x="522892" y="0"/>
                  </a:lnTo>
                  <a:cubicBezTo>
                    <a:pt x="599781" y="0"/>
                    <a:pt x="673520" y="30544"/>
                    <a:pt x="727888" y="84912"/>
                  </a:cubicBezTo>
                  <a:cubicBezTo>
                    <a:pt x="782256" y="139280"/>
                    <a:pt x="812800" y="213019"/>
                    <a:pt x="812800" y="289908"/>
                  </a:cubicBezTo>
                  <a:lnTo>
                    <a:pt x="812800" y="522892"/>
                  </a:lnTo>
                  <a:cubicBezTo>
                    <a:pt x="812800" y="599781"/>
                    <a:pt x="782256" y="673520"/>
                    <a:pt x="727888" y="727888"/>
                  </a:cubicBezTo>
                  <a:cubicBezTo>
                    <a:pt x="673520" y="782256"/>
                    <a:pt x="599781" y="812800"/>
                    <a:pt x="522892" y="812800"/>
                  </a:cubicBezTo>
                  <a:lnTo>
                    <a:pt x="289908" y="812800"/>
                  </a:lnTo>
                  <a:cubicBezTo>
                    <a:pt x="213019" y="812800"/>
                    <a:pt x="139280" y="782256"/>
                    <a:pt x="84912" y="727888"/>
                  </a:cubicBezTo>
                  <a:cubicBezTo>
                    <a:pt x="30544" y="673520"/>
                    <a:pt x="0" y="599781"/>
                    <a:pt x="0" y="522892"/>
                  </a:cubicBezTo>
                  <a:lnTo>
                    <a:pt x="0" y="289908"/>
                  </a:lnTo>
                  <a:cubicBezTo>
                    <a:pt x="0" y="213019"/>
                    <a:pt x="30544" y="139280"/>
                    <a:pt x="84912" y="84912"/>
                  </a:cubicBezTo>
                  <a:cubicBezTo>
                    <a:pt x="139280" y="30544"/>
                    <a:pt x="213019" y="0"/>
                    <a:pt x="289908" y="0"/>
                  </a:cubicBezTo>
                  <a:close/>
                </a:path>
              </a:pathLst>
            </a:custGeom>
            <a:solidFill>
              <a:srgbClr val="FFFFFF"/>
            </a:solidFill>
            <a:ln cap="rnd" cmpd="sng" w="381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14" name="Google Shape;414;p18"/>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cxnSp>
        <p:nvCxnSpPr>
          <p:cNvPr id="415" name="Google Shape;415;p18"/>
          <p:cNvCxnSpPr/>
          <p:nvPr/>
        </p:nvCxnSpPr>
        <p:spPr>
          <a:xfrm>
            <a:off x="13455769" y="8702491"/>
            <a:ext cx="2273888" cy="0"/>
          </a:xfrm>
          <a:prstGeom prst="straightConnector1">
            <a:avLst/>
          </a:prstGeom>
          <a:noFill/>
          <a:ln cap="flat" cmpd="sng" w="66675">
            <a:solidFill>
              <a:srgbClr val="1A1A1A"/>
            </a:solidFill>
            <a:prstDash val="solid"/>
            <a:round/>
            <a:headEnd len="sm" w="sm" type="none"/>
            <a:tailEnd len="med" w="med" type="triangle"/>
          </a:ln>
        </p:spPr>
      </p:cxnSp>
      <p:sp>
        <p:nvSpPr>
          <p:cNvPr id="416" name="Google Shape;416;p18"/>
          <p:cNvSpPr/>
          <p:nvPr/>
        </p:nvSpPr>
        <p:spPr>
          <a:xfrm>
            <a:off x="12309367" y="8216821"/>
            <a:ext cx="924852" cy="964643"/>
          </a:xfrm>
          <a:custGeom>
            <a:rect b="b" l="l" r="r" t="t"/>
            <a:pathLst>
              <a:path extrusionOk="0" h="964643" w="924852">
                <a:moveTo>
                  <a:pt x="0" y="0"/>
                </a:moveTo>
                <a:lnTo>
                  <a:pt x="924852" y="0"/>
                </a:lnTo>
                <a:lnTo>
                  <a:pt x="924852" y="964643"/>
                </a:lnTo>
                <a:lnTo>
                  <a:pt x="0" y="96464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17" name="Google Shape;417;p18"/>
          <p:cNvSpPr/>
          <p:nvPr/>
        </p:nvSpPr>
        <p:spPr>
          <a:xfrm>
            <a:off x="1328468" y="8137606"/>
            <a:ext cx="1091845" cy="1091845"/>
          </a:xfrm>
          <a:custGeom>
            <a:rect b="b" l="l" r="r" t="t"/>
            <a:pathLst>
              <a:path extrusionOk="0" h="1091845" w="1091845">
                <a:moveTo>
                  <a:pt x="0" y="0"/>
                </a:moveTo>
                <a:lnTo>
                  <a:pt x="1091845" y="0"/>
                </a:lnTo>
                <a:lnTo>
                  <a:pt x="1091845" y="1091845"/>
                </a:lnTo>
                <a:lnTo>
                  <a:pt x="0" y="1091845"/>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18" name="Google Shape;418;p18"/>
          <p:cNvSpPr/>
          <p:nvPr/>
        </p:nvSpPr>
        <p:spPr>
          <a:xfrm>
            <a:off x="4962600" y="8149617"/>
            <a:ext cx="1105747" cy="1105747"/>
          </a:xfrm>
          <a:custGeom>
            <a:rect b="b" l="l" r="r" t="t"/>
            <a:pathLst>
              <a:path extrusionOk="0" h="1105747" w="1105747">
                <a:moveTo>
                  <a:pt x="0" y="0"/>
                </a:moveTo>
                <a:lnTo>
                  <a:pt x="1105747" y="0"/>
                </a:lnTo>
                <a:lnTo>
                  <a:pt x="1105747" y="1105747"/>
                </a:lnTo>
                <a:lnTo>
                  <a:pt x="0" y="1105747"/>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19" name="Google Shape;419;p18"/>
          <p:cNvSpPr/>
          <p:nvPr/>
        </p:nvSpPr>
        <p:spPr>
          <a:xfrm>
            <a:off x="8655873" y="8128197"/>
            <a:ext cx="981299" cy="1079834"/>
          </a:xfrm>
          <a:custGeom>
            <a:rect b="b" l="l" r="r" t="t"/>
            <a:pathLst>
              <a:path extrusionOk="0" h="1079834" w="981299">
                <a:moveTo>
                  <a:pt x="0" y="0"/>
                </a:moveTo>
                <a:lnTo>
                  <a:pt x="981299" y="0"/>
                </a:lnTo>
                <a:lnTo>
                  <a:pt x="981299" y="1079834"/>
                </a:lnTo>
                <a:lnTo>
                  <a:pt x="0" y="1079834"/>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20" name="Google Shape;420;p18"/>
          <p:cNvSpPr/>
          <p:nvPr/>
        </p:nvSpPr>
        <p:spPr>
          <a:xfrm>
            <a:off x="15910631" y="8195505"/>
            <a:ext cx="1059859" cy="1059859"/>
          </a:xfrm>
          <a:custGeom>
            <a:rect b="b" l="l" r="r" t="t"/>
            <a:pathLst>
              <a:path extrusionOk="0" h="1059859" w="1059859">
                <a:moveTo>
                  <a:pt x="0" y="0"/>
                </a:moveTo>
                <a:lnTo>
                  <a:pt x="1059860" y="0"/>
                </a:lnTo>
                <a:lnTo>
                  <a:pt x="1059860" y="1059859"/>
                </a:lnTo>
                <a:lnTo>
                  <a:pt x="0" y="1059859"/>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21" name="Google Shape;421;p18"/>
          <p:cNvSpPr txBox="1"/>
          <p:nvPr/>
        </p:nvSpPr>
        <p:spPr>
          <a:xfrm>
            <a:off x="355475" y="4841049"/>
            <a:ext cx="3045300" cy="3168600"/>
          </a:xfrm>
          <a:prstGeom prst="rect">
            <a:avLst/>
          </a:prstGeom>
          <a:noFill/>
          <a:ln>
            <a:noFill/>
          </a:ln>
        </p:spPr>
        <p:txBody>
          <a:bodyPr anchorCtr="0" anchor="t" bIns="0" lIns="0" spcFirstLastPara="1" rIns="0" wrap="square" tIns="0">
            <a:spAutoFit/>
          </a:bodyPr>
          <a:lstStyle/>
          <a:p>
            <a:pPr indent="-233760" lvl="1" marL="467520" marR="0" rtl="0" algn="l">
              <a:lnSpc>
                <a:spcPct val="108250"/>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Thread the straw onto the string.</a:t>
            </a:r>
            <a:endParaRPr/>
          </a:p>
          <a:p>
            <a:pPr indent="-233760" lvl="1" marL="467520" marR="0" rtl="0" algn="l">
              <a:lnSpc>
                <a:spcPct val="108250"/>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Tape the balloon to the straw </a:t>
            </a:r>
            <a:endParaRPr/>
          </a:p>
          <a:p>
            <a:pPr indent="-233760" lvl="1" marL="467520" marR="0" rtl="0" algn="l">
              <a:lnSpc>
                <a:spcPct val="108250"/>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Inflate the balloon (don’t tie it), hold it shut and get ready</a:t>
            </a:r>
            <a:r>
              <a:rPr b="0" i="0" lang="en-US" sz="2165" u="none" cap="none" strike="noStrike">
                <a:solidFill>
                  <a:srgbClr val="1A1A1A"/>
                </a:solidFill>
                <a:latin typeface="Arial"/>
                <a:ea typeface="Arial"/>
                <a:cs typeface="Arial"/>
                <a:sym typeface="Arial"/>
              </a:rPr>
              <a:t>. </a:t>
            </a:r>
            <a:endParaRPr/>
          </a:p>
        </p:txBody>
      </p:sp>
      <p:sp>
        <p:nvSpPr>
          <p:cNvPr id="422" name="Google Shape;422;p18"/>
          <p:cNvSpPr txBox="1"/>
          <p:nvPr/>
        </p:nvSpPr>
        <p:spPr>
          <a:xfrm>
            <a:off x="538806" y="4205595"/>
            <a:ext cx="2676673" cy="636136"/>
          </a:xfrm>
          <a:prstGeom prst="rect">
            <a:avLst/>
          </a:prstGeom>
          <a:noFill/>
          <a:ln>
            <a:noFill/>
          </a:ln>
        </p:spPr>
        <p:txBody>
          <a:bodyPr anchorCtr="0" anchor="t" bIns="0" lIns="0" spcFirstLastPara="1" rIns="0" wrap="square" tIns="0">
            <a:spAutoFit/>
          </a:bodyPr>
          <a:lstStyle/>
          <a:p>
            <a:pPr indent="0" lvl="0" marL="0" marR="0" rtl="0" algn="ctr">
              <a:lnSpc>
                <a:spcPct val="134525"/>
              </a:lnSpc>
              <a:spcBef>
                <a:spcPts val="0"/>
              </a:spcBef>
              <a:spcAft>
                <a:spcPts val="0"/>
              </a:spcAft>
              <a:buNone/>
            </a:pPr>
            <a:r>
              <a:rPr lang="en-US" sz="4000">
                <a:solidFill>
                  <a:srgbClr val="EC4F29"/>
                </a:solidFill>
                <a:latin typeface="Arial"/>
                <a:ea typeface="Arial"/>
                <a:cs typeface="Arial"/>
                <a:sym typeface="Arial"/>
              </a:rPr>
              <a:t>Build</a:t>
            </a:r>
            <a:endParaRPr/>
          </a:p>
        </p:txBody>
      </p:sp>
      <p:sp>
        <p:nvSpPr>
          <p:cNvPr id="423" name="Google Shape;423;p18"/>
          <p:cNvSpPr txBox="1"/>
          <p:nvPr/>
        </p:nvSpPr>
        <p:spPr>
          <a:xfrm>
            <a:off x="3314284" y="2355740"/>
            <a:ext cx="11648401" cy="962123"/>
          </a:xfrm>
          <a:prstGeom prst="rect">
            <a:avLst/>
          </a:prstGeom>
          <a:noFill/>
          <a:ln>
            <a:noFill/>
          </a:ln>
        </p:spPr>
        <p:txBody>
          <a:bodyPr anchorCtr="0" anchor="t" bIns="0" lIns="0" spcFirstLastPara="1" rIns="0" wrap="square" tIns="0">
            <a:spAutoFit/>
          </a:bodyPr>
          <a:lstStyle/>
          <a:p>
            <a:pPr indent="0" lvl="0" marL="0" marR="0" rtl="0" algn="ctr">
              <a:lnSpc>
                <a:spcPct val="121212"/>
              </a:lnSpc>
              <a:spcBef>
                <a:spcPts val="0"/>
              </a:spcBef>
              <a:spcAft>
                <a:spcPts val="0"/>
              </a:spcAft>
              <a:buNone/>
            </a:pPr>
            <a:r>
              <a:rPr lang="en-US" sz="6600">
                <a:solidFill>
                  <a:srgbClr val="000000"/>
                </a:solidFill>
                <a:latin typeface="Arial"/>
                <a:ea typeface="Arial"/>
                <a:cs typeface="Arial"/>
                <a:sym typeface="Arial"/>
              </a:rPr>
              <a:t>Experiment Steps</a:t>
            </a:r>
            <a:endParaRPr/>
          </a:p>
        </p:txBody>
      </p:sp>
      <p:sp>
        <p:nvSpPr>
          <p:cNvPr id="424" name="Google Shape;424;p18"/>
          <p:cNvSpPr txBox="1"/>
          <p:nvPr/>
        </p:nvSpPr>
        <p:spPr>
          <a:xfrm>
            <a:off x="4367465" y="5357072"/>
            <a:ext cx="2270497" cy="1333698"/>
          </a:xfrm>
          <a:prstGeom prst="rect">
            <a:avLst/>
          </a:prstGeom>
          <a:noFill/>
          <a:ln>
            <a:noFill/>
          </a:ln>
        </p:spPr>
        <p:txBody>
          <a:bodyPr anchorCtr="0" anchor="t" bIns="0" lIns="0" spcFirstLastPara="1" rIns="0" wrap="square" tIns="0">
            <a:spAutoFit/>
          </a:bodyPr>
          <a:lstStyle/>
          <a:p>
            <a:pPr indent="0" lvl="0" marL="0" marR="0" rtl="0" algn="ctr">
              <a:lnSpc>
                <a:spcPct val="108250"/>
              </a:lnSpc>
              <a:spcBef>
                <a:spcPts val="0"/>
              </a:spcBef>
              <a:spcAft>
                <a:spcPts val="0"/>
              </a:spcAft>
              <a:buNone/>
            </a:pPr>
            <a:r>
              <a:rPr lang="en-US" sz="2400">
                <a:solidFill>
                  <a:srgbClr val="1A1A1A"/>
                </a:solidFill>
                <a:latin typeface="Arial"/>
                <a:ea typeface="Arial"/>
                <a:cs typeface="Arial"/>
                <a:sym typeface="Arial"/>
              </a:rPr>
              <a:t>Let go of the balloon and watch the racer fly forward. </a:t>
            </a:r>
            <a:endParaRPr/>
          </a:p>
        </p:txBody>
      </p:sp>
      <p:sp>
        <p:nvSpPr>
          <p:cNvPr id="425" name="Google Shape;425;p18"/>
          <p:cNvSpPr txBox="1"/>
          <p:nvPr/>
        </p:nvSpPr>
        <p:spPr>
          <a:xfrm>
            <a:off x="4164377" y="4270790"/>
            <a:ext cx="2676673" cy="636136"/>
          </a:xfrm>
          <a:prstGeom prst="rect">
            <a:avLst/>
          </a:prstGeom>
          <a:noFill/>
          <a:ln>
            <a:noFill/>
          </a:ln>
        </p:spPr>
        <p:txBody>
          <a:bodyPr anchorCtr="0" anchor="t" bIns="0" lIns="0" spcFirstLastPara="1" rIns="0" wrap="square" tIns="0">
            <a:spAutoFit/>
          </a:bodyPr>
          <a:lstStyle/>
          <a:p>
            <a:pPr indent="0" lvl="0" marL="0" marR="0" rtl="0" algn="ctr">
              <a:lnSpc>
                <a:spcPct val="134525"/>
              </a:lnSpc>
              <a:spcBef>
                <a:spcPts val="0"/>
              </a:spcBef>
              <a:spcAft>
                <a:spcPts val="0"/>
              </a:spcAft>
              <a:buNone/>
            </a:pPr>
            <a:r>
              <a:rPr lang="en-US" sz="4000">
                <a:solidFill>
                  <a:srgbClr val="EC4F29"/>
                </a:solidFill>
                <a:latin typeface="Arial"/>
                <a:ea typeface="Arial"/>
                <a:cs typeface="Arial"/>
                <a:sym typeface="Arial"/>
              </a:rPr>
              <a:t>Test Run</a:t>
            </a:r>
            <a:endParaRPr/>
          </a:p>
        </p:txBody>
      </p:sp>
      <p:sp>
        <p:nvSpPr>
          <p:cNvPr id="426" name="Google Shape;426;p18"/>
          <p:cNvSpPr txBox="1"/>
          <p:nvPr/>
        </p:nvSpPr>
        <p:spPr>
          <a:xfrm>
            <a:off x="8008511" y="5863606"/>
            <a:ext cx="2270497" cy="666750"/>
          </a:xfrm>
          <a:prstGeom prst="rect">
            <a:avLst/>
          </a:prstGeom>
          <a:noFill/>
          <a:ln>
            <a:noFill/>
          </a:ln>
        </p:spPr>
        <p:txBody>
          <a:bodyPr anchorCtr="0" anchor="t" bIns="0" lIns="0" spcFirstLastPara="1" rIns="0" wrap="square" tIns="0">
            <a:spAutoFit/>
          </a:bodyPr>
          <a:lstStyle/>
          <a:p>
            <a:pPr indent="0" lvl="0" marL="0" marR="0" rtl="0" algn="ctr">
              <a:lnSpc>
                <a:spcPct val="108250"/>
              </a:lnSpc>
              <a:spcBef>
                <a:spcPts val="0"/>
              </a:spcBef>
              <a:spcAft>
                <a:spcPts val="0"/>
              </a:spcAft>
              <a:buNone/>
            </a:pPr>
            <a:r>
              <a:rPr lang="en-US" sz="2400">
                <a:solidFill>
                  <a:srgbClr val="1A1A1A"/>
                </a:solidFill>
                <a:latin typeface="Arial"/>
                <a:ea typeface="Arial"/>
                <a:cs typeface="Arial"/>
                <a:sym typeface="Arial"/>
              </a:rPr>
              <a:t>Make observations</a:t>
            </a:r>
            <a:endParaRPr/>
          </a:p>
        </p:txBody>
      </p:sp>
      <p:sp>
        <p:nvSpPr>
          <p:cNvPr id="427" name="Google Shape;427;p18"/>
          <p:cNvSpPr txBox="1"/>
          <p:nvPr/>
        </p:nvSpPr>
        <p:spPr>
          <a:xfrm>
            <a:off x="7805423" y="4205595"/>
            <a:ext cx="2676673" cy="636136"/>
          </a:xfrm>
          <a:prstGeom prst="rect">
            <a:avLst/>
          </a:prstGeom>
          <a:noFill/>
          <a:ln>
            <a:noFill/>
          </a:ln>
        </p:spPr>
        <p:txBody>
          <a:bodyPr anchorCtr="0" anchor="t" bIns="0" lIns="0" spcFirstLastPara="1" rIns="0" wrap="square" tIns="0">
            <a:spAutoFit/>
          </a:bodyPr>
          <a:lstStyle/>
          <a:p>
            <a:pPr indent="0" lvl="0" marL="0" marR="0" rtl="0" algn="ctr">
              <a:lnSpc>
                <a:spcPct val="134525"/>
              </a:lnSpc>
              <a:spcBef>
                <a:spcPts val="0"/>
              </a:spcBef>
              <a:spcAft>
                <a:spcPts val="0"/>
              </a:spcAft>
              <a:buNone/>
            </a:pPr>
            <a:r>
              <a:rPr lang="en-US" sz="4000">
                <a:solidFill>
                  <a:srgbClr val="EC4F29"/>
                </a:solidFill>
                <a:latin typeface="Arial"/>
                <a:ea typeface="Arial"/>
                <a:cs typeface="Arial"/>
                <a:sym typeface="Arial"/>
              </a:rPr>
              <a:t>Evaluate</a:t>
            </a:r>
            <a:endParaRPr/>
          </a:p>
        </p:txBody>
      </p:sp>
      <p:sp>
        <p:nvSpPr>
          <p:cNvPr id="428" name="Google Shape;428;p18"/>
          <p:cNvSpPr txBox="1"/>
          <p:nvPr/>
        </p:nvSpPr>
        <p:spPr>
          <a:xfrm>
            <a:off x="11646494" y="5539756"/>
            <a:ext cx="2270497" cy="1333698"/>
          </a:xfrm>
          <a:prstGeom prst="rect">
            <a:avLst/>
          </a:prstGeom>
          <a:noFill/>
          <a:ln>
            <a:noFill/>
          </a:ln>
        </p:spPr>
        <p:txBody>
          <a:bodyPr anchorCtr="0" anchor="t" bIns="0" lIns="0" spcFirstLastPara="1" rIns="0" wrap="square" tIns="0">
            <a:spAutoFit/>
          </a:bodyPr>
          <a:lstStyle/>
          <a:p>
            <a:pPr indent="0" lvl="0" marL="0" marR="0" rtl="0" algn="ctr">
              <a:lnSpc>
                <a:spcPct val="108250"/>
              </a:lnSpc>
              <a:spcBef>
                <a:spcPts val="0"/>
              </a:spcBef>
              <a:spcAft>
                <a:spcPts val="0"/>
              </a:spcAft>
              <a:buNone/>
            </a:pPr>
            <a:r>
              <a:rPr lang="en-US" sz="2400">
                <a:solidFill>
                  <a:srgbClr val="1A1A1A"/>
                </a:solidFill>
                <a:latin typeface="Arial"/>
                <a:ea typeface="Arial"/>
                <a:cs typeface="Arial"/>
                <a:sym typeface="Arial"/>
              </a:rPr>
              <a:t>Complete 2-3 runs, adjust your design or launch method.</a:t>
            </a:r>
            <a:endParaRPr/>
          </a:p>
        </p:txBody>
      </p:sp>
      <p:sp>
        <p:nvSpPr>
          <p:cNvPr id="429" name="Google Shape;429;p18"/>
          <p:cNvSpPr txBox="1"/>
          <p:nvPr/>
        </p:nvSpPr>
        <p:spPr>
          <a:xfrm>
            <a:off x="11427419" y="4205595"/>
            <a:ext cx="2676673" cy="636136"/>
          </a:xfrm>
          <a:prstGeom prst="rect">
            <a:avLst/>
          </a:prstGeom>
          <a:noFill/>
          <a:ln>
            <a:noFill/>
          </a:ln>
        </p:spPr>
        <p:txBody>
          <a:bodyPr anchorCtr="0" anchor="t" bIns="0" lIns="0" spcFirstLastPara="1" rIns="0" wrap="square" tIns="0">
            <a:spAutoFit/>
          </a:bodyPr>
          <a:lstStyle/>
          <a:p>
            <a:pPr indent="0" lvl="0" marL="0" marR="0" rtl="0" algn="ctr">
              <a:lnSpc>
                <a:spcPct val="134525"/>
              </a:lnSpc>
              <a:spcBef>
                <a:spcPts val="0"/>
              </a:spcBef>
              <a:spcAft>
                <a:spcPts val="0"/>
              </a:spcAft>
              <a:buNone/>
            </a:pPr>
            <a:r>
              <a:rPr lang="en-US" sz="4000">
                <a:solidFill>
                  <a:srgbClr val="EC4F29"/>
                </a:solidFill>
                <a:latin typeface="Arial"/>
                <a:ea typeface="Arial"/>
                <a:cs typeface="Arial"/>
                <a:sym typeface="Arial"/>
              </a:rPr>
              <a:t>Modify</a:t>
            </a:r>
            <a:endParaRPr/>
          </a:p>
        </p:txBody>
      </p:sp>
      <p:sp>
        <p:nvSpPr>
          <p:cNvPr id="430" name="Google Shape;430;p18"/>
          <p:cNvSpPr txBox="1"/>
          <p:nvPr/>
        </p:nvSpPr>
        <p:spPr>
          <a:xfrm>
            <a:off x="14889198" y="5579578"/>
            <a:ext cx="2856993" cy="1333698"/>
          </a:xfrm>
          <a:prstGeom prst="rect">
            <a:avLst/>
          </a:prstGeom>
          <a:noFill/>
          <a:ln>
            <a:noFill/>
          </a:ln>
        </p:spPr>
        <p:txBody>
          <a:bodyPr anchorCtr="0" anchor="t" bIns="0" lIns="0" spcFirstLastPara="1" rIns="0" wrap="square" tIns="0">
            <a:spAutoFit/>
          </a:bodyPr>
          <a:lstStyle/>
          <a:p>
            <a:pPr indent="0" lvl="0" marL="0" marR="0" rtl="0" algn="ctr">
              <a:lnSpc>
                <a:spcPct val="108250"/>
              </a:lnSpc>
              <a:spcBef>
                <a:spcPts val="0"/>
              </a:spcBef>
              <a:spcAft>
                <a:spcPts val="0"/>
              </a:spcAft>
              <a:buNone/>
            </a:pPr>
            <a:r>
              <a:rPr lang="en-US" sz="2400">
                <a:solidFill>
                  <a:srgbClr val="1A1A1A"/>
                </a:solidFill>
                <a:latin typeface="Arial"/>
                <a:ea typeface="Arial"/>
                <a:cs typeface="Arial"/>
                <a:sym typeface="Arial"/>
              </a:rPr>
              <a:t>After 2-3 attempts, each team does a final run for the class.</a:t>
            </a:r>
            <a:endParaRPr/>
          </a:p>
        </p:txBody>
      </p:sp>
      <p:sp>
        <p:nvSpPr>
          <p:cNvPr id="431" name="Google Shape;431;p18"/>
          <p:cNvSpPr txBox="1"/>
          <p:nvPr/>
        </p:nvSpPr>
        <p:spPr>
          <a:xfrm>
            <a:off x="15102224" y="4353733"/>
            <a:ext cx="2676673" cy="487313"/>
          </a:xfrm>
          <a:prstGeom prst="rect">
            <a:avLst/>
          </a:prstGeom>
          <a:noFill/>
          <a:ln>
            <a:noFill/>
          </a:ln>
        </p:spPr>
        <p:txBody>
          <a:bodyPr anchorCtr="0" anchor="t" bIns="0" lIns="0" spcFirstLastPara="1" rIns="0" wrap="square" tIns="0">
            <a:spAutoFit/>
          </a:bodyPr>
          <a:lstStyle/>
          <a:p>
            <a:pPr indent="0" lvl="0" marL="0" marR="0" rtl="0" algn="ctr">
              <a:lnSpc>
                <a:spcPct val="93775"/>
              </a:lnSpc>
              <a:spcBef>
                <a:spcPts val="0"/>
              </a:spcBef>
              <a:spcAft>
                <a:spcPts val="0"/>
              </a:spcAft>
              <a:buNone/>
            </a:pPr>
            <a:r>
              <a:rPr lang="en-US" sz="4000">
                <a:solidFill>
                  <a:srgbClr val="EC4F29"/>
                </a:solidFill>
                <a:latin typeface="Arial"/>
                <a:ea typeface="Arial"/>
                <a:cs typeface="Arial"/>
                <a:sym typeface="Arial"/>
              </a:rPr>
              <a:t>Final Run</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19"/>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37" name="Google Shape;437;p19"/>
          <p:cNvSpPr txBox="1"/>
          <p:nvPr/>
        </p:nvSpPr>
        <p:spPr>
          <a:xfrm>
            <a:off x="391503" y="3406546"/>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Trackside Theory 121</a:t>
            </a:r>
            <a:endParaRPr/>
          </a:p>
        </p:txBody>
      </p:sp>
      <p:sp>
        <p:nvSpPr>
          <p:cNvPr id="438" name="Google Shape;438;p19"/>
          <p:cNvSpPr txBox="1"/>
          <p:nvPr/>
        </p:nvSpPr>
        <p:spPr>
          <a:xfrm>
            <a:off x="1028700" y="5767934"/>
            <a:ext cx="16230600"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Engineering Principles in Action</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98" name="Google Shape;98;p2"/>
          <p:cNvGrpSpPr/>
          <p:nvPr/>
        </p:nvGrpSpPr>
        <p:grpSpPr>
          <a:xfrm>
            <a:off x="474871" y="1742060"/>
            <a:ext cx="16931074" cy="7516240"/>
            <a:chOff x="0" y="-201206"/>
            <a:chExt cx="22574766" cy="10021654"/>
          </a:xfrm>
        </p:grpSpPr>
        <p:grpSp>
          <p:nvGrpSpPr>
            <p:cNvPr id="99" name="Google Shape;99;p2"/>
            <p:cNvGrpSpPr/>
            <p:nvPr/>
          </p:nvGrpSpPr>
          <p:grpSpPr>
            <a:xfrm>
              <a:off x="0" y="-201206"/>
              <a:ext cx="22574763" cy="3950415"/>
              <a:chOff x="0" y="-38100"/>
              <a:chExt cx="4274726" cy="748045"/>
            </a:xfrm>
          </p:grpSpPr>
          <p:sp>
            <p:nvSpPr>
              <p:cNvPr id="100" name="Google Shape;100;p2"/>
              <p:cNvSpPr/>
              <p:nvPr/>
            </p:nvSpPr>
            <p:spPr>
              <a:xfrm>
                <a:off x="0" y="0"/>
                <a:ext cx="4274726" cy="709945"/>
              </a:xfrm>
              <a:custGeom>
                <a:rect b="b" l="l" r="r" t="t"/>
                <a:pathLst>
                  <a:path extrusionOk="0" h="709945" w="4274726">
                    <a:moveTo>
                      <a:pt x="24327" y="0"/>
                    </a:moveTo>
                    <a:lnTo>
                      <a:pt x="4250399" y="0"/>
                    </a:lnTo>
                    <a:cubicBezTo>
                      <a:pt x="4263834" y="0"/>
                      <a:pt x="4274726" y="10891"/>
                      <a:pt x="4274726" y="24327"/>
                    </a:cubicBezTo>
                    <a:lnTo>
                      <a:pt x="4274726" y="685618"/>
                    </a:lnTo>
                    <a:cubicBezTo>
                      <a:pt x="4274726" y="692070"/>
                      <a:pt x="4272163" y="698258"/>
                      <a:pt x="4267601" y="702820"/>
                    </a:cubicBezTo>
                    <a:cubicBezTo>
                      <a:pt x="4263039" y="707382"/>
                      <a:pt x="4256851" y="709945"/>
                      <a:pt x="4250399" y="709945"/>
                    </a:cubicBezTo>
                    <a:lnTo>
                      <a:pt x="24327" y="709945"/>
                    </a:lnTo>
                    <a:cubicBezTo>
                      <a:pt x="10891" y="709945"/>
                      <a:pt x="0" y="699054"/>
                      <a:pt x="0" y="685618"/>
                    </a:cubicBezTo>
                    <a:lnTo>
                      <a:pt x="0" y="24327"/>
                    </a:lnTo>
                    <a:cubicBezTo>
                      <a:pt x="0" y="10891"/>
                      <a:pt x="10891" y="0"/>
                      <a:pt x="24327"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1" name="Google Shape;101;p2"/>
              <p:cNvSpPr txBox="1"/>
              <p:nvPr/>
            </p:nvSpPr>
            <p:spPr>
              <a:xfrm>
                <a:off x="0" y="-38100"/>
                <a:ext cx="4274726" cy="748045"/>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02" name="Google Shape;102;p2"/>
            <p:cNvGrpSpPr/>
            <p:nvPr/>
          </p:nvGrpSpPr>
          <p:grpSpPr>
            <a:xfrm>
              <a:off x="0" y="3998856"/>
              <a:ext cx="5231769" cy="5821592"/>
              <a:chOff x="0" y="-38100"/>
              <a:chExt cx="2025441" cy="2253788"/>
            </a:xfrm>
          </p:grpSpPr>
          <p:sp>
            <p:nvSpPr>
              <p:cNvPr id="103" name="Google Shape;103;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4" name="Google Shape;104;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05" name="Google Shape;105;p2"/>
            <p:cNvGrpSpPr/>
            <p:nvPr/>
          </p:nvGrpSpPr>
          <p:grpSpPr>
            <a:xfrm>
              <a:off x="5780999" y="3998856"/>
              <a:ext cx="5231769" cy="5821592"/>
              <a:chOff x="0" y="-38100"/>
              <a:chExt cx="2025441" cy="2253788"/>
            </a:xfrm>
          </p:grpSpPr>
          <p:sp>
            <p:nvSpPr>
              <p:cNvPr id="106" name="Google Shape;106;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7" name="Google Shape;107;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08" name="Google Shape;108;p2"/>
            <p:cNvGrpSpPr/>
            <p:nvPr/>
          </p:nvGrpSpPr>
          <p:grpSpPr>
            <a:xfrm>
              <a:off x="11561998" y="3998856"/>
              <a:ext cx="5231769" cy="5821592"/>
              <a:chOff x="0" y="-38100"/>
              <a:chExt cx="2025441" cy="2253788"/>
            </a:xfrm>
          </p:grpSpPr>
          <p:sp>
            <p:nvSpPr>
              <p:cNvPr id="109" name="Google Shape;109;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0" name="Google Shape;110;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11" name="Google Shape;111;p2"/>
            <p:cNvGrpSpPr/>
            <p:nvPr/>
          </p:nvGrpSpPr>
          <p:grpSpPr>
            <a:xfrm>
              <a:off x="17342997" y="3998856"/>
              <a:ext cx="5231769" cy="5821592"/>
              <a:chOff x="0" y="-38100"/>
              <a:chExt cx="2025441" cy="2253788"/>
            </a:xfrm>
          </p:grpSpPr>
          <p:sp>
            <p:nvSpPr>
              <p:cNvPr id="112" name="Google Shape;112;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3" name="Google Shape;113;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114" name="Google Shape;114;p2"/>
            <p:cNvSpPr/>
            <p:nvPr/>
          </p:nvSpPr>
          <p:spPr>
            <a:xfrm>
              <a:off x="1554174" y="4585402"/>
              <a:ext cx="2123417" cy="1961507"/>
            </a:xfrm>
            <a:custGeom>
              <a:rect b="b" l="l" r="r" t="t"/>
              <a:pathLst>
                <a:path extrusionOk="0" h="1961507" w="2123417">
                  <a:moveTo>
                    <a:pt x="0" y="0"/>
                  </a:moveTo>
                  <a:lnTo>
                    <a:pt x="2123418" y="0"/>
                  </a:lnTo>
                  <a:lnTo>
                    <a:pt x="2123418" y="1961507"/>
                  </a:lnTo>
                  <a:lnTo>
                    <a:pt x="0" y="1961507"/>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5" name="Google Shape;115;p2"/>
            <p:cNvSpPr/>
            <p:nvPr/>
          </p:nvSpPr>
          <p:spPr>
            <a:xfrm>
              <a:off x="6944415" y="4292391"/>
              <a:ext cx="2438840" cy="2438840"/>
            </a:xfrm>
            <a:custGeom>
              <a:rect b="b" l="l" r="r" t="t"/>
              <a:pathLst>
                <a:path extrusionOk="0" h="2438840" w="2438840">
                  <a:moveTo>
                    <a:pt x="0" y="0"/>
                  </a:moveTo>
                  <a:lnTo>
                    <a:pt x="2438840" y="0"/>
                  </a:lnTo>
                  <a:lnTo>
                    <a:pt x="2438840" y="2438840"/>
                  </a:lnTo>
                  <a:lnTo>
                    <a:pt x="0" y="243884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116" name="Google Shape;116;p2"/>
            <p:cNvGrpSpPr/>
            <p:nvPr/>
          </p:nvGrpSpPr>
          <p:grpSpPr>
            <a:xfrm>
              <a:off x="13119213" y="4249175"/>
              <a:ext cx="1860434" cy="3543033"/>
              <a:chOff x="0" y="0"/>
              <a:chExt cx="8636000" cy="16446500"/>
            </a:xfrm>
          </p:grpSpPr>
          <p:sp>
            <p:nvSpPr>
              <p:cNvPr id="117" name="Google Shape;117;p2"/>
              <p:cNvSpPr/>
              <p:nvPr/>
            </p:nvSpPr>
            <p:spPr>
              <a:xfrm>
                <a:off x="410210" y="2449830"/>
                <a:ext cx="7754620" cy="9692640"/>
              </a:xfrm>
              <a:custGeom>
                <a:rect b="b" l="l" r="r" t="t"/>
                <a:pathLst>
                  <a:path extrusionOk="0" h="9692640" w="7754620">
                    <a:moveTo>
                      <a:pt x="0" y="0"/>
                    </a:moveTo>
                    <a:lnTo>
                      <a:pt x="7754620" y="0"/>
                    </a:lnTo>
                    <a:lnTo>
                      <a:pt x="7754620" y="9692640"/>
                    </a:lnTo>
                    <a:lnTo>
                      <a:pt x="0" y="9692640"/>
                    </a:lnTo>
                    <a:close/>
                  </a:path>
                </a:pathLst>
              </a:custGeom>
              <a:blipFill rotWithShape="1">
                <a:blip r:embed="rId6">
                  <a:alphaModFix/>
                </a:blip>
                <a:stretch>
                  <a:fillRect b="0" l="-18539" r="-5487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8" name="Google Shape;118;p2"/>
              <p:cNvSpPr/>
              <p:nvPr/>
            </p:nvSpPr>
            <p:spPr>
              <a:xfrm>
                <a:off x="0" y="0"/>
                <a:ext cx="8636000" cy="16446500"/>
              </a:xfrm>
              <a:custGeom>
                <a:rect b="b" l="l" r="r" t="t"/>
                <a:pathLst>
                  <a:path extrusionOk="0" h="16446500" w="8636000">
                    <a:moveTo>
                      <a:pt x="0" y="0"/>
                    </a:moveTo>
                    <a:lnTo>
                      <a:pt x="8636000" y="0"/>
                    </a:lnTo>
                    <a:lnTo>
                      <a:pt x="8636000" y="16446500"/>
                    </a:lnTo>
                    <a:lnTo>
                      <a:pt x="0" y="16446500"/>
                    </a:lnTo>
                    <a:close/>
                  </a:path>
                </a:pathLst>
              </a:cu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19" name="Google Shape;119;p2"/>
            <p:cNvSpPr/>
            <p:nvPr/>
          </p:nvSpPr>
          <p:spPr>
            <a:xfrm>
              <a:off x="18335193" y="4497007"/>
              <a:ext cx="3247374" cy="2029609"/>
            </a:xfrm>
            <a:custGeom>
              <a:rect b="b" l="l" r="r" t="t"/>
              <a:pathLst>
                <a:path extrusionOk="0" h="2029609" w="3247374">
                  <a:moveTo>
                    <a:pt x="0" y="0"/>
                  </a:moveTo>
                  <a:lnTo>
                    <a:pt x="3247374" y="0"/>
                  </a:lnTo>
                  <a:lnTo>
                    <a:pt x="3247374" y="2029609"/>
                  </a:lnTo>
                  <a:lnTo>
                    <a:pt x="0" y="2029609"/>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0" name="Google Shape;120;p2"/>
            <p:cNvSpPr txBox="1"/>
            <p:nvPr/>
          </p:nvSpPr>
          <p:spPr>
            <a:xfrm>
              <a:off x="5529584" y="1852637"/>
              <a:ext cx="12058508" cy="1175707"/>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Safety and respect is our priority, please adhere to the following rules so that we can have a fun and engaging experience.</a:t>
              </a:r>
              <a:endParaRPr/>
            </a:p>
          </p:txBody>
        </p:sp>
        <p:sp>
          <p:nvSpPr>
            <p:cNvPr id="121" name="Google Shape;121;p2"/>
            <p:cNvSpPr txBox="1"/>
            <p:nvPr/>
          </p:nvSpPr>
          <p:spPr>
            <a:xfrm>
              <a:off x="3186637" y="416996"/>
              <a:ext cx="16201490" cy="1321303"/>
            </a:xfrm>
            <a:prstGeom prst="rect">
              <a:avLst/>
            </a:prstGeom>
            <a:noFill/>
            <a:ln>
              <a:noFill/>
            </a:ln>
          </p:spPr>
          <p:txBody>
            <a:bodyPr anchorCtr="0" anchor="t" bIns="0" lIns="0" spcFirstLastPara="1" rIns="0" wrap="square" tIns="0">
              <a:spAutoFit/>
            </a:bodyPr>
            <a:lstStyle/>
            <a:p>
              <a:pPr indent="0" lvl="0" marL="0" marR="0" rtl="0" algn="ctr">
                <a:lnSpc>
                  <a:spcPct val="126439"/>
                </a:lnSpc>
                <a:spcBef>
                  <a:spcPts val="0"/>
                </a:spcBef>
                <a:spcAft>
                  <a:spcPts val="0"/>
                </a:spcAft>
                <a:buNone/>
              </a:pPr>
              <a:r>
                <a:rPr lang="en-US" sz="6600">
                  <a:solidFill>
                    <a:srgbClr val="1A1A1A"/>
                  </a:solidFill>
                  <a:latin typeface="Arial"/>
                  <a:ea typeface="Arial"/>
                  <a:cs typeface="Arial"/>
                  <a:sym typeface="Arial"/>
                </a:rPr>
                <a:t>Housekeeping Rules</a:t>
              </a:r>
              <a:endParaRPr/>
            </a:p>
          </p:txBody>
        </p:sp>
        <p:sp>
          <p:nvSpPr>
            <p:cNvPr id="122" name="Google Shape;122;p2"/>
            <p:cNvSpPr txBox="1"/>
            <p:nvPr/>
          </p:nvSpPr>
          <p:spPr>
            <a:xfrm>
              <a:off x="278235" y="6882659"/>
              <a:ext cx="4675296" cy="1144673"/>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Must wear designated shirt every day.</a:t>
              </a:r>
              <a:endParaRPr/>
            </a:p>
          </p:txBody>
        </p:sp>
        <p:sp>
          <p:nvSpPr>
            <p:cNvPr id="123" name="Google Shape;123;p2"/>
            <p:cNvSpPr txBox="1"/>
            <p:nvPr/>
          </p:nvSpPr>
          <p:spPr>
            <a:xfrm>
              <a:off x="6059233" y="6882659"/>
              <a:ext cx="4675296" cy="1140655"/>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Restroom only when accompanied by an adult. </a:t>
              </a:r>
              <a:endParaRPr/>
            </a:p>
          </p:txBody>
        </p:sp>
        <p:sp>
          <p:nvSpPr>
            <p:cNvPr id="124" name="Google Shape;124;p2"/>
            <p:cNvSpPr txBox="1"/>
            <p:nvPr/>
          </p:nvSpPr>
          <p:spPr>
            <a:xfrm>
              <a:off x="11565617" y="7714639"/>
              <a:ext cx="5228147" cy="1740161"/>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Use of electronic devices is only for instructional purposes.</a:t>
              </a:r>
              <a:endParaRPr/>
            </a:p>
          </p:txBody>
        </p:sp>
        <p:sp>
          <p:nvSpPr>
            <p:cNvPr id="125" name="Google Shape;125;p2"/>
            <p:cNvSpPr txBox="1"/>
            <p:nvPr/>
          </p:nvSpPr>
          <p:spPr>
            <a:xfrm>
              <a:off x="17621232" y="6882659"/>
              <a:ext cx="4675296" cy="1144673"/>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Be active, engaged, and participate in your group. </a:t>
              </a:r>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2" name="Shape 442"/>
        <p:cNvGrpSpPr/>
        <p:nvPr/>
      </p:nvGrpSpPr>
      <p:grpSpPr>
        <a:xfrm>
          <a:off x="0" y="0"/>
          <a:ext cx="0" cy="0"/>
          <a:chOff x="0" y="0"/>
          <a:chExt cx="0" cy="0"/>
        </a:xfrm>
      </p:grpSpPr>
      <p:sp>
        <p:nvSpPr>
          <p:cNvPr id="443" name="Google Shape;443;p20"/>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44" name="Google Shape;444;p20"/>
          <p:cNvSpPr txBox="1"/>
          <p:nvPr/>
        </p:nvSpPr>
        <p:spPr>
          <a:xfrm>
            <a:off x="2844799" y="2628323"/>
            <a:ext cx="12925202" cy="1433406"/>
          </a:xfrm>
          <a:prstGeom prst="rect">
            <a:avLst/>
          </a:prstGeom>
          <a:noFill/>
          <a:ln>
            <a:noFill/>
          </a:ln>
        </p:spPr>
        <p:txBody>
          <a:bodyPr anchorCtr="0" anchor="t" bIns="0" lIns="0" spcFirstLastPara="1" rIns="0" wrap="square" tIns="0">
            <a:spAutoFit/>
          </a:bodyPr>
          <a:lstStyle/>
          <a:p>
            <a:pPr indent="0" lvl="0" marL="0" marR="0" rtl="0" algn="ctr">
              <a:lnSpc>
                <a:spcPct val="195969"/>
              </a:lnSpc>
              <a:spcBef>
                <a:spcPts val="0"/>
              </a:spcBef>
              <a:spcAft>
                <a:spcPts val="0"/>
              </a:spcAft>
              <a:buNone/>
            </a:pPr>
            <a:r>
              <a:rPr lang="en-US" sz="6600">
                <a:solidFill>
                  <a:srgbClr val="EC4F29"/>
                </a:solidFill>
                <a:latin typeface="Arial"/>
                <a:ea typeface="Arial"/>
                <a:cs typeface="Arial"/>
                <a:sym typeface="Arial"/>
              </a:rPr>
              <a:t>Let’s Reflect...</a:t>
            </a:r>
            <a:endParaRPr/>
          </a:p>
        </p:txBody>
      </p:sp>
      <p:sp>
        <p:nvSpPr>
          <p:cNvPr id="445" name="Google Shape;445;p20"/>
          <p:cNvSpPr txBox="1"/>
          <p:nvPr/>
        </p:nvSpPr>
        <p:spPr>
          <a:xfrm>
            <a:off x="1182262" y="3638170"/>
            <a:ext cx="15923476" cy="4891815"/>
          </a:xfrm>
          <a:prstGeom prst="rect">
            <a:avLst/>
          </a:prstGeom>
          <a:noFill/>
          <a:ln>
            <a:noFill/>
          </a:ln>
        </p:spPr>
        <p:txBody>
          <a:bodyPr anchorCtr="0" anchor="t" bIns="0" lIns="0" spcFirstLastPara="1" rIns="0" wrap="square" tIns="0">
            <a:spAutoFit/>
          </a:bodyPr>
          <a:lstStyle/>
          <a:p>
            <a:pPr indent="0" lvl="0" marL="0" marR="0" rtl="0" algn="l">
              <a:lnSpc>
                <a:spcPct val="184700"/>
              </a:lnSpc>
              <a:spcBef>
                <a:spcPts val="0"/>
              </a:spcBef>
              <a:spcAft>
                <a:spcPts val="0"/>
              </a:spcAft>
              <a:buNone/>
            </a:pPr>
            <a:r>
              <a:t/>
            </a:r>
            <a:endParaRPr sz="4000">
              <a:solidFill>
                <a:schemeClr val="dk1"/>
              </a:solidFill>
              <a:latin typeface="Arial"/>
              <a:ea typeface="Arial"/>
              <a:cs typeface="Arial"/>
              <a:sym typeface="Arial"/>
            </a:endParaRPr>
          </a:p>
          <a:p>
            <a:pPr indent="-460966" lvl="1" marL="921933" marR="0" rtl="0" algn="l">
              <a:lnSpc>
                <a:spcPct val="198550"/>
              </a:lnSpc>
              <a:spcBef>
                <a:spcPts val="0"/>
              </a:spcBef>
              <a:spcAft>
                <a:spcPts val="0"/>
              </a:spcAft>
              <a:buClr>
                <a:srgbClr val="000000"/>
              </a:buClr>
              <a:buSzPts val="4000"/>
              <a:buFont typeface="Arial"/>
              <a:buAutoNum type="arabicPeriod"/>
            </a:pPr>
            <a:r>
              <a:rPr b="0" i="0" lang="en-US" sz="4000" u="none" cap="none" strike="noStrike">
                <a:solidFill>
                  <a:srgbClr val="000000"/>
                </a:solidFill>
                <a:latin typeface="Arial"/>
                <a:ea typeface="Arial"/>
                <a:cs typeface="Arial"/>
                <a:sym typeface="Arial"/>
              </a:rPr>
              <a:t> What was the action?</a:t>
            </a:r>
            <a:endParaRPr/>
          </a:p>
          <a:p>
            <a:pPr indent="-460966" lvl="1" marL="921933" marR="0" rtl="0" algn="l">
              <a:lnSpc>
                <a:spcPct val="198550"/>
              </a:lnSpc>
              <a:spcBef>
                <a:spcPts val="0"/>
              </a:spcBef>
              <a:spcAft>
                <a:spcPts val="0"/>
              </a:spcAft>
              <a:buClr>
                <a:srgbClr val="000000"/>
              </a:buClr>
              <a:buSzPts val="4000"/>
              <a:buFont typeface="Arial"/>
              <a:buAutoNum type="arabicPeriod"/>
            </a:pPr>
            <a:r>
              <a:rPr b="0" i="0" lang="en-US" sz="4000" u="none" cap="none" strike="noStrike">
                <a:solidFill>
                  <a:srgbClr val="000000"/>
                </a:solidFill>
                <a:latin typeface="Arial"/>
                <a:ea typeface="Arial"/>
                <a:cs typeface="Arial"/>
                <a:sym typeface="Arial"/>
              </a:rPr>
              <a:t> What was the reaction?</a:t>
            </a:r>
            <a:endParaRPr/>
          </a:p>
          <a:p>
            <a:pPr indent="-460966" lvl="1" marL="921933" marR="0" rtl="0" algn="l">
              <a:lnSpc>
                <a:spcPct val="198550"/>
              </a:lnSpc>
              <a:spcBef>
                <a:spcPts val="0"/>
              </a:spcBef>
              <a:spcAft>
                <a:spcPts val="0"/>
              </a:spcAft>
              <a:buClr>
                <a:srgbClr val="000000"/>
              </a:buClr>
              <a:buSzPts val="4000"/>
              <a:buFont typeface="Arial"/>
              <a:buAutoNum type="arabicPeriod"/>
            </a:pPr>
            <a:r>
              <a:rPr b="0" i="0" lang="en-US" sz="4000" u="none" cap="none" strike="noStrike">
                <a:solidFill>
                  <a:srgbClr val="000000"/>
                </a:solidFill>
                <a:latin typeface="Arial"/>
                <a:ea typeface="Arial"/>
                <a:cs typeface="Arial"/>
                <a:sym typeface="Arial"/>
              </a:rPr>
              <a:t> How is this like a train using its wheels to push on the track?</a:t>
            </a:r>
            <a:endParaRPr/>
          </a:p>
          <a:p>
            <a:pPr indent="-460966" lvl="1" marL="921933" marR="0" rtl="0" algn="l">
              <a:lnSpc>
                <a:spcPct val="198550"/>
              </a:lnSpc>
              <a:spcBef>
                <a:spcPts val="0"/>
              </a:spcBef>
              <a:spcAft>
                <a:spcPts val="0"/>
              </a:spcAft>
              <a:buClr>
                <a:srgbClr val="000000"/>
              </a:buClr>
              <a:buSzPts val="4000"/>
              <a:buFont typeface="Arial"/>
              <a:buAutoNum type="arabicPeriod"/>
            </a:pPr>
            <a:r>
              <a:rPr b="0" i="0" lang="en-US" sz="4000" u="none" cap="none" strike="noStrike">
                <a:solidFill>
                  <a:srgbClr val="000000"/>
                </a:solidFill>
                <a:latin typeface="Arial"/>
                <a:ea typeface="Arial"/>
                <a:cs typeface="Arial"/>
                <a:sym typeface="Arial"/>
              </a:rPr>
              <a:t>  If a sensor tells the train to stop, what is the reaction?</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p2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51" name="Google Shape;451;p21"/>
          <p:cNvSpPr txBox="1"/>
          <p:nvPr/>
        </p:nvSpPr>
        <p:spPr>
          <a:xfrm>
            <a:off x="391503" y="3321867"/>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Signals and Systems 131</a:t>
            </a:r>
            <a:endParaRPr/>
          </a:p>
        </p:txBody>
      </p:sp>
      <p:sp>
        <p:nvSpPr>
          <p:cNvPr id="452" name="Google Shape;452;p21"/>
          <p:cNvSpPr txBox="1"/>
          <p:nvPr/>
        </p:nvSpPr>
        <p:spPr>
          <a:xfrm>
            <a:off x="1028700" y="6210300"/>
            <a:ext cx="16230600"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Robotics and Code Lab</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sp>
        <p:nvSpPr>
          <p:cNvPr id="457" name="Google Shape;457;p2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58" name="Google Shape;458;p22"/>
          <p:cNvSpPr txBox="1"/>
          <p:nvPr/>
        </p:nvSpPr>
        <p:spPr>
          <a:xfrm>
            <a:off x="2971843" y="2182392"/>
            <a:ext cx="10776342" cy="1327608"/>
          </a:xfrm>
          <a:prstGeom prst="rect">
            <a:avLst/>
          </a:prstGeom>
          <a:noFill/>
          <a:ln>
            <a:noFill/>
          </a:ln>
        </p:spPr>
        <p:txBody>
          <a:bodyPr anchorCtr="0" anchor="t" bIns="0" lIns="0" spcFirstLastPara="1" rIns="0" wrap="square" tIns="0">
            <a:spAutoFit/>
          </a:bodyPr>
          <a:lstStyle/>
          <a:p>
            <a:pPr indent="0" lvl="0" marL="0" marR="0" rtl="0" algn="ctr">
              <a:lnSpc>
                <a:spcPct val="178530"/>
              </a:lnSpc>
              <a:spcBef>
                <a:spcPts val="0"/>
              </a:spcBef>
              <a:spcAft>
                <a:spcPts val="0"/>
              </a:spcAft>
              <a:buNone/>
            </a:pPr>
            <a:r>
              <a:rPr lang="en-US" sz="6600">
                <a:solidFill>
                  <a:srgbClr val="EC4F29"/>
                </a:solidFill>
                <a:latin typeface="Arial"/>
                <a:ea typeface="Arial"/>
                <a:cs typeface="Arial"/>
                <a:sym typeface="Arial"/>
              </a:rPr>
              <a:t>Engineering Roles </a:t>
            </a:r>
            <a:endParaRPr/>
          </a:p>
        </p:txBody>
      </p:sp>
      <p:sp>
        <p:nvSpPr>
          <p:cNvPr id="459" name="Google Shape;459;p22"/>
          <p:cNvSpPr txBox="1"/>
          <p:nvPr/>
        </p:nvSpPr>
        <p:spPr>
          <a:xfrm>
            <a:off x="3005113" y="4305300"/>
            <a:ext cx="15754516" cy="3571342"/>
          </a:xfrm>
          <a:prstGeom prst="rect">
            <a:avLst/>
          </a:prstGeom>
          <a:noFill/>
          <a:ln>
            <a:noFill/>
          </a:ln>
        </p:spPr>
        <p:txBody>
          <a:bodyPr anchorCtr="0" anchor="t" bIns="0" lIns="0" spcFirstLastPara="1" rIns="0" wrap="square" tIns="0">
            <a:spAutoFit/>
          </a:bodyPr>
          <a:lstStyle/>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Lead Engineer (communicates with teacher)</a:t>
            </a:r>
            <a:endParaRPr/>
          </a:p>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Systems Engineer (iPad)</a:t>
            </a:r>
            <a:endParaRPr/>
          </a:p>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Mechanical Engineer (keeps parts organized)</a:t>
            </a:r>
            <a:endParaRPr/>
          </a:p>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Mechatronics Engineer (builder)</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23"/>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65" name="Google Shape;465;p23"/>
          <p:cNvSpPr/>
          <p:nvPr/>
        </p:nvSpPr>
        <p:spPr>
          <a:xfrm>
            <a:off x="8991861" y="1795551"/>
            <a:ext cx="7229346" cy="7210699"/>
          </a:xfrm>
          <a:custGeom>
            <a:rect b="b" l="l" r="r" t="t"/>
            <a:pathLst>
              <a:path extrusionOk="0" h="7210699" w="7229346">
                <a:moveTo>
                  <a:pt x="0" y="0"/>
                </a:moveTo>
                <a:lnTo>
                  <a:pt x="7229346" y="0"/>
                </a:lnTo>
                <a:lnTo>
                  <a:pt x="7229346" y="7210698"/>
                </a:lnTo>
                <a:lnTo>
                  <a:pt x="0" y="7210698"/>
                </a:lnTo>
                <a:lnTo>
                  <a:pt x="0" y="0"/>
                </a:lnTo>
                <a:close/>
              </a:path>
            </a:pathLst>
          </a:custGeom>
          <a:blipFill rotWithShape="1">
            <a:blip r:embed="rId4">
              <a:alphaModFix/>
            </a:blip>
            <a:stretch>
              <a:fillRect b="-28902"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66" name="Google Shape;466;p23"/>
          <p:cNvSpPr txBox="1"/>
          <p:nvPr/>
        </p:nvSpPr>
        <p:spPr>
          <a:xfrm>
            <a:off x="1447800" y="4381500"/>
            <a:ext cx="8037683" cy="1270925"/>
          </a:xfrm>
          <a:prstGeom prst="rect">
            <a:avLst/>
          </a:prstGeom>
          <a:noFill/>
          <a:ln>
            <a:noFill/>
          </a:ln>
        </p:spPr>
        <p:txBody>
          <a:bodyPr anchorCtr="0" anchor="t" bIns="0" lIns="0" spcFirstLastPara="1" rIns="0" wrap="square" tIns="0">
            <a:spAutoFit/>
          </a:bodyPr>
          <a:lstStyle/>
          <a:p>
            <a:pPr indent="0" lvl="0" marL="0" marR="0" rtl="0" algn="ctr">
              <a:lnSpc>
                <a:spcPct val="299750"/>
              </a:lnSpc>
              <a:spcBef>
                <a:spcPts val="0"/>
              </a:spcBef>
              <a:spcAft>
                <a:spcPts val="0"/>
              </a:spcAft>
              <a:buNone/>
            </a:pPr>
            <a:r>
              <a:rPr lang="en-US" sz="4000">
                <a:solidFill>
                  <a:srgbClr val="000000"/>
                </a:solidFill>
                <a:latin typeface="Arial"/>
                <a:ea typeface="Arial"/>
                <a:cs typeface="Arial"/>
                <a:sym typeface="Arial"/>
              </a:rPr>
              <a:t>Please find this icon on your iPad.</a:t>
            </a:r>
            <a:endParaRPr/>
          </a:p>
        </p:txBody>
      </p:sp>
      <p:sp>
        <p:nvSpPr>
          <p:cNvPr id="467" name="Google Shape;467;p23"/>
          <p:cNvSpPr txBox="1"/>
          <p:nvPr/>
        </p:nvSpPr>
        <p:spPr>
          <a:xfrm>
            <a:off x="10882875" y="860920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 name="Shape 471"/>
        <p:cNvGrpSpPr/>
        <p:nvPr/>
      </p:nvGrpSpPr>
      <p:grpSpPr>
        <a:xfrm>
          <a:off x="0" y="0"/>
          <a:ext cx="0" cy="0"/>
          <a:chOff x="0" y="0"/>
          <a:chExt cx="0" cy="0"/>
        </a:xfrm>
      </p:grpSpPr>
      <p:sp>
        <p:nvSpPr>
          <p:cNvPr id="472" name="Google Shape;472;p2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73" name="Google Shape;473;p24"/>
          <p:cNvSpPr txBox="1"/>
          <p:nvPr/>
        </p:nvSpPr>
        <p:spPr>
          <a:xfrm>
            <a:off x="391503" y="3669458"/>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Innovation Depot 141</a:t>
            </a:r>
            <a:endParaRPr/>
          </a:p>
        </p:txBody>
      </p:sp>
      <p:sp>
        <p:nvSpPr>
          <p:cNvPr id="474" name="Google Shape;474;p24"/>
          <p:cNvSpPr txBox="1"/>
          <p:nvPr/>
        </p:nvSpPr>
        <p:spPr>
          <a:xfrm>
            <a:off x="1028700" y="5745908"/>
            <a:ext cx="16230600" cy="69006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4200">
                <a:solidFill>
                  <a:srgbClr val="EC4F29"/>
                </a:solidFill>
                <a:latin typeface="Arial"/>
                <a:ea typeface="Arial"/>
                <a:cs typeface="Arial"/>
                <a:sym typeface="Arial"/>
              </a:rPr>
              <a:t> Engineering Design Challenge</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sp>
        <p:nvSpPr>
          <p:cNvPr id="483" name="Google Shape;483;p25"/>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84" name="Google Shape;484;p25"/>
          <p:cNvSpPr txBox="1"/>
          <p:nvPr/>
        </p:nvSpPr>
        <p:spPr>
          <a:xfrm>
            <a:off x="5791200" y="4533900"/>
            <a:ext cx="8248650" cy="2215991"/>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2400">
                <a:solidFill>
                  <a:srgbClr val="000000"/>
                </a:solidFill>
                <a:latin typeface="Arial"/>
                <a:ea typeface="Arial"/>
                <a:cs typeface="Arial"/>
                <a:sym typeface="Arial"/>
              </a:rPr>
              <a:t>Using the Medium Motor, we will build a functioning forklift.</a:t>
            </a:r>
            <a:endParaRPr/>
          </a:p>
          <a:p>
            <a:pPr indent="0" lvl="0" marL="0" marR="0" rtl="0" algn="l">
              <a:spcBef>
                <a:spcPts val="0"/>
              </a:spcBef>
              <a:spcAft>
                <a:spcPts val="0"/>
              </a:spcAft>
              <a:buNone/>
            </a:pPr>
            <a:r>
              <a:t/>
            </a:r>
            <a:endParaRPr sz="2400">
              <a:solidFill>
                <a:srgbClr val="000000"/>
              </a:solidFill>
              <a:latin typeface="Arial"/>
              <a:ea typeface="Arial"/>
              <a:cs typeface="Arial"/>
              <a:sym typeface="Arial"/>
            </a:endParaRPr>
          </a:p>
          <a:p>
            <a:pPr indent="0" lvl="0" marL="0" marR="0" rtl="0" algn="l">
              <a:spcBef>
                <a:spcPts val="0"/>
              </a:spcBef>
              <a:spcAft>
                <a:spcPts val="0"/>
              </a:spcAft>
              <a:buNone/>
            </a:pPr>
            <a:r>
              <a:rPr lang="en-US" sz="2400">
                <a:solidFill>
                  <a:srgbClr val="000000"/>
                </a:solidFill>
                <a:latin typeface="Arial"/>
                <a:ea typeface="Arial"/>
                <a:cs typeface="Arial"/>
                <a:sym typeface="Arial"/>
              </a:rPr>
              <a:t>We are going to use the medium motor to lift a “wheel and axle” and drop it off at a designated drop-off section of the board/floor. Once you are done, park your bot at the designated finish line.</a:t>
            </a:r>
            <a:endParaRPr/>
          </a:p>
        </p:txBody>
      </p:sp>
      <p:sp>
        <p:nvSpPr>
          <p:cNvPr id="485" name="Google Shape;485;p25"/>
          <p:cNvSpPr txBox="1"/>
          <p:nvPr/>
        </p:nvSpPr>
        <p:spPr>
          <a:xfrm>
            <a:off x="4706900" y="2297176"/>
            <a:ext cx="8042400" cy="1015800"/>
          </a:xfrm>
          <a:prstGeom prst="rect">
            <a:avLst/>
          </a:prstGeom>
          <a:noFill/>
          <a:ln>
            <a:noFill/>
          </a:ln>
        </p:spPr>
        <p:txBody>
          <a:bodyPr anchorCtr="0" anchor="t" bIns="0" lIns="0" spcFirstLastPara="1" rIns="0" wrap="square" tIns="0">
            <a:spAutoFit/>
          </a:bodyPr>
          <a:lstStyle/>
          <a:p>
            <a:pPr indent="0" lvl="0" marL="0" marR="0" rtl="0" algn="ctr">
              <a:lnSpc>
                <a:spcPct val="272515"/>
              </a:lnSpc>
              <a:spcBef>
                <a:spcPts val="0"/>
              </a:spcBef>
              <a:spcAft>
                <a:spcPts val="0"/>
              </a:spcAft>
              <a:buNone/>
            </a:pPr>
            <a:r>
              <a:rPr lang="en-US" sz="6600">
                <a:solidFill>
                  <a:srgbClr val="EC4F29"/>
                </a:solidFill>
                <a:latin typeface="Arial"/>
                <a:ea typeface="Arial"/>
                <a:cs typeface="Arial"/>
                <a:sym typeface="Arial"/>
              </a:rPr>
              <a:t>Task</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3" name="Shape 493"/>
        <p:cNvGrpSpPr/>
        <p:nvPr/>
      </p:nvGrpSpPr>
      <p:grpSpPr>
        <a:xfrm>
          <a:off x="0" y="0"/>
          <a:ext cx="0" cy="0"/>
          <a:chOff x="0" y="0"/>
          <a:chExt cx="0" cy="0"/>
        </a:xfrm>
      </p:grpSpPr>
      <p:sp>
        <p:nvSpPr>
          <p:cNvPr id="494" name="Google Shape;494;p26"/>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95" name="Google Shape;495;p26"/>
          <p:cNvSpPr/>
          <p:nvPr/>
        </p:nvSpPr>
        <p:spPr>
          <a:xfrm>
            <a:off x="12553703" y="5572239"/>
            <a:ext cx="2624572" cy="1952025"/>
          </a:xfrm>
          <a:custGeom>
            <a:rect b="b" l="l" r="r" t="t"/>
            <a:pathLst>
              <a:path extrusionOk="0" h="1952025" w="2624572">
                <a:moveTo>
                  <a:pt x="0" y="0"/>
                </a:moveTo>
                <a:lnTo>
                  <a:pt x="2624572" y="0"/>
                </a:lnTo>
                <a:lnTo>
                  <a:pt x="2624572" y="1952025"/>
                </a:lnTo>
                <a:lnTo>
                  <a:pt x="0" y="195202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96" name="Google Shape;496;p26"/>
          <p:cNvSpPr txBox="1"/>
          <p:nvPr/>
        </p:nvSpPr>
        <p:spPr>
          <a:xfrm>
            <a:off x="4197560" y="2208543"/>
            <a:ext cx="9892879" cy="1087157"/>
          </a:xfrm>
          <a:prstGeom prst="rect">
            <a:avLst/>
          </a:prstGeom>
          <a:noFill/>
          <a:ln>
            <a:noFill/>
          </a:ln>
        </p:spPr>
        <p:txBody>
          <a:bodyPr anchorCtr="0" anchor="t" bIns="0" lIns="0" spcFirstLastPara="1" rIns="0" wrap="square" tIns="0">
            <a:spAutoFit/>
          </a:bodyPr>
          <a:lstStyle/>
          <a:p>
            <a:pPr indent="0" lvl="0" marL="0" marR="0" rtl="0" algn="ctr">
              <a:lnSpc>
                <a:spcPct val="141166"/>
              </a:lnSpc>
              <a:spcBef>
                <a:spcPts val="0"/>
              </a:spcBef>
              <a:spcAft>
                <a:spcPts val="0"/>
              </a:spcAft>
              <a:buNone/>
            </a:pPr>
            <a:r>
              <a:rPr lang="en-US" sz="6600">
                <a:solidFill>
                  <a:srgbClr val="EC4F29"/>
                </a:solidFill>
                <a:latin typeface="Arial"/>
                <a:ea typeface="Arial"/>
                <a:cs typeface="Arial"/>
                <a:sym typeface="Arial"/>
              </a:rPr>
              <a:t> Spike Prime Forklift</a:t>
            </a:r>
            <a:endParaRPr/>
          </a:p>
        </p:txBody>
      </p:sp>
      <p:sp>
        <p:nvSpPr>
          <p:cNvPr id="497" name="Google Shape;497;p26"/>
          <p:cNvSpPr txBox="1"/>
          <p:nvPr/>
        </p:nvSpPr>
        <p:spPr>
          <a:xfrm>
            <a:off x="12649200" y="4643237"/>
            <a:ext cx="4410629" cy="876587"/>
          </a:xfrm>
          <a:prstGeom prst="rect">
            <a:avLst/>
          </a:prstGeom>
          <a:noFill/>
          <a:ln>
            <a:noFill/>
          </a:ln>
        </p:spPr>
        <p:txBody>
          <a:bodyPr anchorCtr="0" anchor="t" bIns="0" lIns="0" spcFirstLastPara="1" rIns="0" wrap="square" tIns="0">
            <a:spAutoFit/>
          </a:bodyPr>
          <a:lstStyle/>
          <a:p>
            <a:pPr indent="0" lvl="0" marL="0" marR="0" rtl="0" algn="ctr">
              <a:lnSpc>
                <a:spcPct val="197724"/>
              </a:lnSpc>
              <a:spcBef>
                <a:spcPts val="0"/>
              </a:spcBef>
              <a:spcAft>
                <a:spcPts val="0"/>
              </a:spcAft>
              <a:buNone/>
            </a:pPr>
            <a:r>
              <a:rPr lang="en-US" sz="4000">
                <a:solidFill>
                  <a:srgbClr val="EC4F29"/>
                </a:solidFill>
                <a:latin typeface="Arial"/>
                <a:ea typeface="Arial"/>
                <a:cs typeface="Arial"/>
                <a:sym typeface="Arial"/>
              </a:rPr>
              <a:t>Forklift Schematics</a:t>
            </a:r>
            <a:endParaRPr/>
          </a:p>
        </p:txBody>
      </p:sp>
      <p:pic>
        <p:nvPicPr>
          <p:cNvPr id="498" name="Google Shape;498;p26"/>
          <p:cNvPicPr preferRelativeResize="0"/>
          <p:nvPr/>
        </p:nvPicPr>
        <p:blipFill rotWithShape="1">
          <a:blip r:embed="rId5">
            <a:alphaModFix/>
          </a:blip>
          <a:srcRect b="0" l="0" r="0" t="0"/>
          <a:stretch/>
        </p:blipFill>
        <p:spPr>
          <a:xfrm>
            <a:off x="5804637" y="3412680"/>
            <a:ext cx="6377040" cy="637704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6" name="Shape 506"/>
        <p:cNvGrpSpPr/>
        <p:nvPr/>
      </p:nvGrpSpPr>
      <p:grpSpPr>
        <a:xfrm>
          <a:off x="0" y="0"/>
          <a:ext cx="0" cy="0"/>
          <a:chOff x="0" y="0"/>
          <a:chExt cx="0" cy="0"/>
        </a:xfrm>
      </p:grpSpPr>
      <p:sp>
        <p:nvSpPr>
          <p:cNvPr id="507" name="Google Shape;507;p27"/>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08" name="Google Shape;508;p27"/>
          <p:cNvSpPr/>
          <p:nvPr/>
        </p:nvSpPr>
        <p:spPr>
          <a:xfrm>
            <a:off x="416404" y="1711171"/>
            <a:ext cx="5519910" cy="7359879"/>
          </a:xfrm>
          <a:custGeom>
            <a:rect b="b" l="l" r="r" t="t"/>
            <a:pathLst>
              <a:path extrusionOk="0" h="7359879" w="5519910">
                <a:moveTo>
                  <a:pt x="0" y="0"/>
                </a:moveTo>
                <a:lnTo>
                  <a:pt x="5519910" y="0"/>
                </a:lnTo>
                <a:lnTo>
                  <a:pt x="5519910" y="7359879"/>
                </a:lnTo>
                <a:lnTo>
                  <a:pt x="0" y="735987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09" name="Google Shape;509;p27"/>
          <p:cNvSpPr/>
          <p:nvPr/>
        </p:nvSpPr>
        <p:spPr>
          <a:xfrm>
            <a:off x="12266898" y="1711171"/>
            <a:ext cx="5519910" cy="7359879"/>
          </a:xfrm>
          <a:custGeom>
            <a:rect b="b" l="l" r="r" t="t"/>
            <a:pathLst>
              <a:path extrusionOk="0" h="7359879" w="5519910">
                <a:moveTo>
                  <a:pt x="0" y="0"/>
                </a:moveTo>
                <a:lnTo>
                  <a:pt x="5519910" y="0"/>
                </a:lnTo>
                <a:lnTo>
                  <a:pt x="5519910" y="7359879"/>
                </a:lnTo>
                <a:lnTo>
                  <a:pt x="0" y="7359879"/>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10" name="Google Shape;510;p27"/>
          <p:cNvSpPr txBox="1"/>
          <p:nvPr/>
        </p:nvSpPr>
        <p:spPr>
          <a:xfrm>
            <a:off x="4480942" y="1387491"/>
            <a:ext cx="9243809" cy="3756009"/>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7000">
                <a:solidFill>
                  <a:srgbClr val="1A1A1A"/>
                </a:solidFill>
                <a:latin typeface="Arial"/>
                <a:ea typeface="Arial"/>
                <a:cs typeface="Arial"/>
                <a:sym typeface="Arial"/>
              </a:rPr>
              <a:t>Wheel </a:t>
            </a:r>
            <a:endParaRPr/>
          </a:p>
          <a:p>
            <a:pPr indent="0" lvl="0" marL="0" marR="0" rtl="0" algn="ctr">
              <a:lnSpc>
                <a:spcPct val="140000"/>
              </a:lnSpc>
              <a:spcBef>
                <a:spcPts val="0"/>
              </a:spcBef>
              <a:spcAft>
                <a:spcPts val="0"/>
              </a:spcAft>
              <a:buNone/>
            </a:pPr>
            <a:r>
              <a:rPr lang="en-US" sz="7000">
                <a:solidFill>
                  <a:srgbClr val="1A1A1A"/>
                </a:solidFill>
                <a:latin typeface="Arial"/>
                <a:ea typeface="Arial"/>
                <a:cs typeface="Arial"/>
                <a:sym typeface="Arial"/>
              </a:rPr>
              <a:t>and</a:t>
            </a:r>
            <a:endParaRPr/>
          </a:p>
          <a:p>
            <a:pPr indent="0" lvl="0" marL="0" marR="0" rtl="0" algn="ctr">
              <a:lnSpc>
                <a:spcPct val="140000"/>
              </a:lnSpc>
              <a:spcBef>
                <a:spcPts val="0"/>
              </a:spcBef>
              <a:spcAft>
                <a:spcPts val="0"/>
              </a:spcAft>
              <a:buNone/>
            </a:pPr>
            <a:r>
              <a:rPr lang="en-US" sz="7000">
                <a:solidFill>
                  <a:srgbClr val="1A1A1A"/>
                </a:solidFill>
                <a:latin typeface="Arial"/>
                <a:ea typeface="Arial"/>
                <a:cs typeface="Arial"/>
                <a:sym typeface="Arial"/>
              </a:rPr>
              <a:t>Axle</a:t>
            </a:r>
            <a:endParaRPr/>
          </a:p>
        </p:txBody>
      </p:sp>
      <p:sp>
        <p:nvSpPr>
          <p:cNvPr id="511" name="Google Shape;511;p27"/>
          <p:cNvSpPr/>
          <p:nvPr/>
        </p:nvSpPr>
        <p:spPr>
          <a:xfrm>
            <a:off x="6274231" y="5526058"/>
            <a:ext cx="5554476" cy="3082734"/>
          </a:xfrm>
          <a:custGeom>
            <a:rect b="b" l="l" r="r" t="t"/>
            <a:pathLst>
              <a:path extrusionOk="0" h="3082734" w="5554476">
                <a:moveTo>
                  <a:pt x="0" y="0"/>
                </a:moveTo>
                <a:lnTo>
                  <a:pt x="5554476" y="0"/>
                </a:lnTo>
                <a:lnTo>
                  <a:pt x="5554476" y="3082734"/>
                </a:lnTo>
                <a:lnTo>
                  <a:pt x="0" y="3082734"/>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12" name="Google Shape;512;p27"/>
          <p:cNvSpPr txBox="1"/>
          <p:nvPr/>
        </p:nvSpPr>
        <p:spPr>
          <a:xfrm>
            <a:off x="763275" y="9247075"/>
            <a:ext cx="6471600" cy="23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rPr>
              <a:t>Photo Credits: UTRGV Railway Camp</a:t>
            </a:r>
            <a:endParaRPr sz="1800">
              <a:solidFill>
                <a:srgbClr val="000000"/>
              </a:solidFill>
            </a:endParaRPr>
          </a:p>
        </p:txBody>
      </p:sp>
      <p:sp>
        <p:nvSpPr>
          <p:cNvPr id="513" name="Google Shape;513;p27"/>
          <p:cNvSpPr txBox="1"/>
          <p:nvPr/>
        </p:nvSpPr>
        <p:spPr>
          <a:xfrm>
            <a:off x="12372075" y="9247075"/>
            <a:ext cx="6471600" cy="23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rPr>
              <a:t>Photo Credits: UTRGV Railway Camp</a:t>
            </a:r>
            <a:endParaRPr sz="1800">
              <a:solidFill>
                <a:srgbClr val="000000"/>
              </a:solidFill>
            </a:endParaRPr>
          </a:p>
        </p:txBody>
      </p:sp>
      <p:sp>
        <p:nvSpPr>
          <p:cNvPr id="514" name="Google Shape;514;p27"/>
          <p:cNvSpPr txBox="1"/>
          <p:nvPr/>
        </p:nvSpPr>
        <p:spPr>
          <a:xfrm>
            <a:off x="7535875" y="8592300"/>
            <a:ext cx="4292700" cy="88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https://www.progressiverailroading.com/resources/editorial/2023/A68333-StuckiCo.jpg</a:t>
            </a:r>
            <a:endParaRPr sz="800">
              <a:solidFill>
                <a:schemeClr val="dk1"/>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2" name="Shape 522"/>
        <p:cNvGrpSpPr/>
        <p:nvPr/>
      </p:nvGrpSpPr>
      <p:grpSpPr>
        <a:xfrm>
          <a:off x="0" y="0"/>
          <a:ext cx="0" cy="0"/>
          <a:chOff x="0" y="0"/>
          <a:chExt cx="0" cy="0"/>
        </a:xfrm>
      </p:grpSpPr>
      <p:sp>
        <p:nvSpPr>
          <p:cNvPr id="523" name="Google Shape;523;p28"/>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24" name="Google Shape;524;p28"/>
          <p:cNvSpPr txBox="1"/>
          <p:nvPr/>
        </p:nvSpPr>
        <p:spPr>
          <a:xfrm>
            <a:off x="5579025" y="1971347"/>
            <a:ext cx="8042400" cy="923400"/>
          </a:xfrm>
          <a:prstGeom prst="rect">
            <a:avLst/>
          </a:prstGeom>
          <a:noFill/>
          <a:ln>
            <a:noFill/>
          </a:ln>
        </p:spPr>
        <p:txBody>
          <a:bodyPr anchorCtr="0" anchor="t" bIns="0" lIns="0" spcFirstLastPara="1" rIns="0" wrap="square" tIns="0">
            <a:spAutoFit/>
          </a:bodyPr>
          <a:lstStyle/>
          <a:p>
            <a:pPr indent="0" lvl="0" marL="0" marR="0" rtl="0" algn="ctr">
              <a:lnSpc>
                <a:spcPct val="299766"/>
              </a:lnSpc>
              <a:spcBef>
                <a:spcPts val="0"/>
              </a:spcBef>
              <a:spcAft>
                <a:spcPts val="0"/>
              </a:spcAft>
              <a:buNone/>
            </a:pPr>
            <a:r>
              <a:rPr lang="en-US" sz="6000">
                <a:solidFill>
                  <a:srgbClr val="EC4F29"/>
                </a:solidFill>
                <a:latin typeface="Arial"/>
                <a:ea typeface="Arial"/>
                <a:cs typeface="Arial"/>
                <a:sym typeface="Arial"/>
              </a:rPr>
              <a:t>Scenario</a:t>
            </a:r>
            <a:endParaRPr/>
          </a:p>
        </p:txBody>
      </p:sp>
      <p:sp>
        <p:nvSpPr>
          <p:cNvPr id="525" name="Google Shape;525;p28"/>
          <p:cNvSpPr txBox="1"/>
          <p:nvPr/>
        </p:nvSpPr>
        <p:spPr>
          <a:xfrm>
            <a:off x="4495800" y="3619500"/>
            <a:ext cx="10855094" cy="4347344"/>
          </a:xfrm>
          <a:prstGeom prst="rect">
            <a:avLst/>
          </a:prstGeom>
          <a:noFill/>
          <a:ln>
            <a:noFill/>
          </a:ln>
        </p:spPr>
        <p:txBody>
          <a:bodyPr anchorCtr="0" anchor="t" bIns="0" lIns="0" spcFirstLastPara="1" rIns="0" wrap="square" tIns="0">
            <a:spAutoFit/>
          </a:bodyPr>
          <a:lstStyle/>
          <a:p>
            <a:pPr indent="0" lvl="0" marL="0" marR="0" rtl="0" algn="ctr">
              <a:lnSpc>
                <a:spcPct val="118625"/>
              </a:lnSpc>
              <a:spcBef>
                <a:spcPts val="0"/>
              </a:spcBef>
              <a:spcAft>
                <a:spcPts val="0"/>
              </a:spcAft>
              <a:buNone/>
            </a:pPr>
            <a:r>
              <a:rPr lang="en-US" sz="4000">
                <a:solidFill>
                  <a:srgbClr val="EC4F29"/>
                </a:solidFill>
                <a:latin typeface="Arial"/>
                <a:ea typeface="Arial"/>
                <a:cs typeface="Arial"/>
                <a:sym typeface="Arial"/>
              </a:rPr>
              <a:t>Challenge: Rural Tracks Alert!</a:t>
            </a:r>
            <a:endParaRPr/>
          </a:p>
          <a:p>
            <a:pPr indent="0" lvl="0" marL="0" marR="0" rtl="0" algn="ctr">
              <a:lnSpc>
                <a:spcPct val="190583"/>
              </a:lnSpc>
              <a:spcBef>
                <a:spcPts val="0"/>
              </a:spcBef>
              <a:spcAft>
                <a:spcPts val="0"/>
              </a:spcAft>
              <a:buNone/>
            </a:pPr>
            <a:r>
              <a:t/>
            </a:r>
            <a:endParaRPr sz="2400">
              <a:solidFill>
                <a:schemeClr val="dk1"/>
              </a:solidFill>
              <a:latin typeface="Arial"/>
              <a:ea typeface="Arial"/>
              <a:cs typeface="Arial"/>
              <a:sym typeface="Arial"/>
            </a:endParaRPr>
          </a:p>
          <a:p>
            <a:pPr indent="0" lvl="0" marL="0" marR="0" rtl="0" algn="l">
              <a:lnSpc>
                <a:spcPct val="169458"/>
              </a:lnSpc>
              <a:spcBef>
                <a:spcPts val="0"/>
              </a:spcBef>
              <a:spcAft>
                <a:spcPts val="0"/>
              </a:spcAft>
              <a:buNone/>
            </a:pPr>
            <a:r>
              <a:rPr lang="en-US" sz="2400">
                <a:solidFill>
                  <a:schemeClr val="dk1"/>
                </a:solidFill>
                <a:latin typeface="Arial"/>
                <a:ea typeface="Arial"/>
                <a:cs typeface="Arial"/>
                <a:sym typeface="Arial"/>
              </a:rPr>
              <a:t>Welcome to a quiet rural community where freight trains pass through open farmland. There's no fancy technology—just basic barriers and watchful eyes. </a:t>
            </a:r>
            <a:endParaRPr/>
          </a:p>
          <a:p>
            <a:pPr indent="0" lvl="0" marL="0" marR="0" rtl="0" algn="l">
              <a:lnSpc>
                <a:spcPct val="169458"/>
              </a:lnSpc>
              <a:spcBef>
                <a:spcPts val="0"/>
              </a:spcBef>
              <a:spcAft>
                <a:spcPts val="0"/>
              </a:spcAft>
              <a:buNone/>
            </a:pPr>
            <a:r>
              <a:rPr lang="en-US" sz="2400">
                <a:solidFill>
                  <a:schemeClr val="dk1"/>
                </a:solidFill>
                <a:latin typeface="Arial"/>
                <a:ea typeface="Arial"/>
                <a:cs typeface="Arial"/>
                <a:sym typeface="Arial"/>
              </a:rPr>
              <a:t>Your engineering team has been hired to pickup and delivery a wheel an axle assembly. design a safety system for a rural grade crossing where cars, tractors, animals, and even people sometimes cross the tracks.</a:t>
            </a:r>
            <a:endParaRPr/>
          </a:p>
          <a:p>
            <a:pPr indent="0" lvl="0" marL="0" marR="0" rtl="0" algn="l">
              <a:lnSpc>
                <a:spcPct val="112972"/>
              </a:lnSpc>
              <a:spcBef>
                <a:spcPts val="0"/>
              </a:spcBef>
              <a:spcAft>
                <a:spcPts val="0"/>
              </a:spcAft>
              <a:buNone/>
            </a:pPr>
            <a:r>
              <a:t/>
            </a:r>
            <a:endParaRPr sz="3600">
              <a:solidFill>
                <a:srgbClr val="FFFFFF"/>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9" name="Shape 529"/>
        <p:cNvGrpSpPr/>
        <p:nvPr/>
      </p:nvGrpSpPr>
      <p:grpSpPr>
        <a:xfrm>
          <a:off x="0" y="0"/>
          <a:ext cx="0" cy="0"/>
          <a:chOff x="0" y="0"/>
          <a:chExt cx="0" cy="0"/>
        </a:xfrm>
      </p:grpSpPr>
      <p:sp>
        <p:nvSpPr>
          <p:cNvPr id="530" name="Google Shape;530;p29"/>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31" name="Google Shape;531;p29"/>
          <p:cNvSpPr txBox="1"/>
          <p:nvPr/>
        </p:nvSpPr>
        <p:spPr>
          <a:xfrm>
            <a:off x="4648200" y="2335276"/>
            <a:ext cx="8042400" cy="1015800"/>
          </a:xfrm>
          <a:prstGeom prst="rect">
            <a:avLst/>
          </a:prstGeom>
          <a:noFill/>
          <a:ln>
            <a:noFill/>
          </a:ln>
        </p:spPr>
        <p:txBody>
          <a:bodyPr anchorCtr="0" anchor="t" bIns="0" lIns="0" spcFirstLastPara="1" rIns="0" wrap="square" tIns="0">
            <a:spAutoFit/>
          </a:bodyPr>
          <a:lstStyle/>
          <a:p>
            <a:pPr indent="0" lvl="0" marL="0" marR="0" rtl="0" algn="ctr">
              <a:lnSpc>
                <a:spcPct val="272515"/>
              </a:lnSpc>
              <a:spcBef>
                <a:spcPts val="0"/>
              </a:spcBef>
              <a:spcAft>
                <a:spcPts val="0"/>
              </a:spcAft>
              <a:buNone/>
            </a:pPr>
            <a:r>
              <a:rPr lang="en-US" sz="6600">
                <a:solidFill>
                  <a:srgbClr val="EC4F29"/>
                </a:solidFill>
                <a:latin typeface="Arial"/>
                <a:ea typeface="Arial"/>
                <a:cs typeface="Arial"/>
                <a:sym typeface="Arial"/>
              </a:rPr>
              <a:t>Task</a:t>
            </a:r>
            <a:endParaRPr/>
          </a:p>
        </p:txBody>
      </p:sp>
      <p:sp>
        <p:nvSpPr>
          <p:cNvPr id="532" name="Google Shape;532;p29"/>
          <p:cNvSpPr txBox="1"/>
          <p:nvPr/>
        </p:nvSpPr>
        <p:spPr>
          <a:xfrm>
            <a:off x="838200" y="4305300"/>
            <a:ext cx="8485015" cy="3688189"/>
          </a:xfrm>
          <a:prstGeom prst="rect">
            <a:avLst/>
          </a:prstGeom>
          <a:noFill/>
          <a:ln>
            <a:noFill/>
          </a:ln>
        </p:spPr>
        <p:txBody>
          <a:bodyPr anchorCtr="0" anchor="t" bIns="0" lIns="0" spcFirstLastPara="1" rIns="0" wrap="square" tIns="0">
            <a:spAutoFit/>
          </a:bodyPr>
          <a:lstStyle/>
          <a:p>
            <a:pPr indent="0" lvl="0" marL="0" marR="0" rtl="0" algn="ctr">
              <a:lnSpc>
                <a:spcPct val="105025"/>
              </a:lnSpc>
              <a:spcBef>
                <a:spcPts val="0"/>
              </a:spcBef>
              <a:spcAft>
                <a:spcPts val="0"/>
              </a:spcAft>
              <a:buNone/>
            </a:pPr>
            <a:r>
              <a:rPr lang="en-US" sz="4000">
                <a:solidFill>
                  <a:srgbClr val="EC4F29"/>
                </a:solidFill>
                <a:latin typeface="Arial"/>
                <a:ea typeface="Arial"/>
                <a:cs typeface="Arial"/>
                <a:sym typeface="Arial"/>
              </a:rPr>
              <a:t>Challenge: Inspection Detection</a:t>
            </a:r>
            <a:endParaRPr/>
          </a:p>
          <a:p>
            <a:pPr indent="0" lvl="0" marL="0" marR="0" rtl="0" algn="ctr">
              <a:lnSpc>
                <a:spcPct val="49149"/>
              </a:lnSpc>
              <a:spcBef>
                <a:spcPts val="0"/>
              </a:spcBef>
              <a:spcAft>
                <a:spcPts val="0"/>
              </a:spcAft>
              <a:buNone/>
            </a:pPr>
            <a:r>
              <a:t/>
            </a:r>
            <a:endParaRPr sz="4000">
              <a:solidFill>
                <a:srgbClr val="EC4F29"/>
              </a:solidFill>
              <a:latin typeface="Arial"/>
              <a:ea typeface="Arial"/>
              <a:cs typeface="Arial"/>
              <a:sym typeface="Arial"/>
            </a:endParaRPr>
          </a:p>
          <a:p>
            <a:pPr indent="0" lvl="0" marL="0" marR="0" rtl="0" algn="l">
              <a:spcBef>
                <a:spcPts val="600"/>
              </a:spcBef>
              <a:spcAft>
                <a:spcPts val="0"/>
              </a:spcAft>
              <a:buNone/>
            </a:pPr>
            <a:r>
              <a:rPr lang="en-US" sz="2400">
                <a:solidFill>
                  <a:srgbClr val="1A1A1A"/>
                </a:solidFill>
                <a:latin typeface="Arial"/>
                <a:ea typeface="Arial"/>
                <a:cs typeface="Arial"/>
                <a:sym typeface="Arial"/>
              </a:rPr>
              <a:t>Your prototype must be able to:</a:t>
            </a:r>
            <a:endParaRPr/>
          </a:p>
          <a:p>
            <a:pPr indent="-389067" lvl="1" marL="778133" marR="0" rtl="0" algn="l">
              <a:spcBef>
                <a:spcPts val="60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Detect an object (a cow, car, or tractor) near or on the crossing.</a:t>
            </a:r>
            <a:endParaRPr/>
          </a:p>
          <a:p>
            <a:pPr indent="-389067" lvl="1" marL="778133" marR="0" rtl="0" algn="l">
              <a:spcBef>
                <a:spcPts val="60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If something is detected: stop the train automatically and remove the obstacle.</a:t>
            </a:r>
            <a:endParaRPr/>
          </a:p>
          <a:p>
            <a:pPr indent="-389067" lvl="1" marL="778133" marR="0" rtl="0" algn="l">
              <a:spcBef>
                <a:spcPts val="60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Once the object has been removed, the train will continue its course.</a:t>
            </a:r>
            <a:endParaRPr/>
          </a:p>
        </p:txBody>
      </p:sp>
      <p:sp>
        <p:nvSpPr>
          <p:cNvPr id="533" name="Google Shape;533;p29"/>
          <p:cNvSpPr txBox="1"/>
          <p:nvPr/>
        </p:nvSpPr>
        <p:spPr>
          <a:xfrm>
            <a:off x="10010981" y="4542318"/>
            <a:ext cx="7613316" cy="2088057"/>
          </a:xfrm>
          <a:prstGeom prst="rect">
            <a:avLst/>
          </a:prstGeom>
          <a:noFill/>
          <a:ln>
            <a:noFill/>
          </a:ln>
        </p:spPr>
        <p:txBody>
          <a:bodyPr anchorCtr="0" anchor="t" bIns="0" lIns="0" spcFirstLastPara="1" rIns="0" wrap="square" tIns="0">
            <a:spAutoFit/>
          </a:bodyPr>
          <a:lstStyle/>
          <a:p>
            <a:pPr indent="0" lvl="0" marL="0" marR="0" rtl="0" algn="ctr">
              <a:lnSpc>
                <a:spcPct val="138150"/>
              </a:lnSpc>
              <a:spcBef>
                <a:spcPts val="0"/>
              </a:spcBef>
              <a:spcAft>
                <a:spcPts val="0"/>
              </a:spcAft>
              <a:buNone/>
            </a:pPr>
            <a:r>
              <a:rPr lang="en-US" sz="4000">
                <a:solidFill>
                  <a:srgbClr val="000000"/>
                </a:solidFill>
                <a:latin typeface="Arial"/>
                <a:ea typeface="Arial"/>
                <a:cs typeface="Arial"/>
                <a:sym typeface="Arial"/>
              </a:rPr>
              <a:t>Students will Program a LEGO Spike Prime train to detect an object on the railroad.</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3"/>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1" name="Google Shape;131;p3"/>
          <p:cNvSpPr txBox="1"/>
          <p:nvPr/>
        </p:nvSpPr>
        <p:spPr>
          <a:xfrm>
            <a:off x="391503" y="3550467"/>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Railway Systems 101</a:t>
            </a:r>
            <a:endParaRPr/>
          </a:p>
        </p:txBody>
      </p:sp>
      <p:sp>
        <p:nvSpPr>
          <p:cNvPr id="132" name="Google Shape;132;p3"/>
          <p:cNvSpPr txBox="1"/>
          <p:nvPr/>
        </p:nvSpPr>
        <p:spPr>
          <a:xfrm>
            <a:off x="1028700" y="5911854"/>
            <a:ext cx="16230600"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Intro to Locomotive Science</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7" name="Shape 537"/>
        <p:cNvGrpSpPr/>
        <p:nvPr/>
      </p:nvGrpSpPr>
      <p:grpSpPr>
        <a:xfrm>
          <a:off x="0" y="0"/>
          <a:ext cx="0" cy="0"/>
          <a:chOff x="0" y="0"/>
          <a:chExt cx="0" cy="0"/>
        </a:xfrm>
      </p:grpSpPr>
      <p:sp>
        <p:nvSpPr>
          <p:cNvPr id="538" name="Google Shape;538;p30"/>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39" name="Google Shape;539;p30"/>
          <p:cNvSpPr/>
          <p:nvPr/>
        </p:nvSpPr>
        <p:spPr>
          <a:xfrm>
            <a:off x="1919702" y="1437733"/>
            <a:ext cx="6438819" cy="7820567"/>
          </a:xfrm>
          <a:custGeom>
            <a:rect b="b" l="l" r="r" t="t"/>
            <a:pathLst>
              <a:path extrusionOk="0" h="7820567" w="6438819">
                <a:moveTo>
                  <a:pt x="0" y="0"/>
                </a:moveTo>
                <a:lnTo>
                  <a:pt x="6438819" y="0"/>
                </a:lnTo>
                <a:lnTo>
                  <a:pt x="6438819" y="7820567"/>
                </a:lnTo>
                <a:lnTo>
                  <a:pt x="0" y="7820567"/>
                </a:lnTo>
                <a:lnTo>
                  <a:pt x="0" y="0"/>
                </a:lnTo>
                <a:close/>
              </a:path>
            </a:pathLst>
          </a:custGeom>
          <a:blipFill rotWithShape="1">
            <a:blip r:embed="rId4">
              <a:alphaModFix/>
            </a:blip>
            <a:stretch>
              <a:fillRect b="-2035" l="-1586" r="0" t="-4336"/>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40" name="Google Shape;540;p30"/>
          <p:cNvSpPr txBox="1"/>
          <p:nvPr/>
        </p:nvSpPr>
        <p:spPr>
          <a:xfrm>
            <a:off x="8358521" y="3968115"/>
            <a:ext cx="8464785" cy="223647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4200">
                <a:solidFill>
                  <a:srgbClr val="EC4F29"/>
                </a:solidFill>
                <a:latin typeface="Arial"/>
                <a:ea typeface="Arial"/>
                <a:cs typeface="Arial"/>
                <a:sym typeface="Arial"/>
              </a:rPr>
              <a:t>Let’s read the code like we would read a paragraph.</a:t>
            </a:r>
            <a:endParaRPr/>
          </a:p>
        </p:txBody>
      </p:sp>
      <p:sp>
        <p:nvSpPr>
          <p:cNvPr id="541" name="Google Shape;541;p30"/>
          <p:cNvSpPr txBox="1"/>
          <p:nvPr/>
        </p:nvSpPr>
        <p:spPr>
          <a:xfrm>
            <a:off x="2899800" y="890270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5" name="Shape 545"/>
        <p:cNvGrpSpPr/>
        <p:nvPr/>
      </p:nvGrpSpPr>
      <p:grpSpPr>
        <a:xfrm>
          <a:off x="0" y="0"/>
          <a:ext cx="0" cy="0"/>
          <a:chOff x="0" y="0"/>
          <a:chExt cx="0" cy="0"/>
        </a:xfrm>
      </p:grpSpPr>
      <p:sp>
        <p:nvSpPr>
          <p:cNvPr id="546" name="Google Shape;546;p3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47" name="Google Shape;547;p31"/>
          <p:cNvSpPr txBox="1"/>
          <p:nvPr/>
        </p:nvSpPr>
        <p:spPr>
          <a:xfrm>
            <a:off x="2133600" y="4305300"/>
            <a:ext cx="11981062" cy="2449388"/>
          </a:xfrm>
          <a:prstGeom prst="rect">
            <a:avLst/>
          </a:prstGeom>
          <a:noFill/>
          <a:ln>
            <a:noFill/>
          </a:ln>
        </p:spPr>
        <p:txBody>
          <a:bodyPr anchorCtr="0" anchor="t" bIns="0" lIns="0" spcFirstLastPara="1" rIns="0" wrap="square" tIns="0">
            <a:spAutoFit/>
          </a:bodyPr>
          <a:lstStyle/>
          <a:p>
            <a:pPr indent="-546008" lvl="1" marL="1092016" marR="0" rtl="0" algn="l">
              <a:lnSpc>
                <a:spcPct val="295041"/>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Arial"/>
                <a:ea typeface="Arial"/>
                <a:cs typeface="Arial"/>
                <a:sym typeface="Arial"/>
              </a:rPr>
              <a:t> How did your sensor-based system help prevent a collision at the rural crossing?</a:t>
            </a:r>
            <a:endParaRPr/>
          </a:p>
          <a:p>
            <a:pPr indent="-546008" lvl="1" marL="1092016" marR="0" rtl="0" algn="l">
              <a:lnSpc>
                <a:spcPct val="295041"/>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Arial"/>
                <a:ea typeface="Arial"/>
                <a:cs typeface="Arial"/>
                <a:sym typeface="Arial"/>
              </a:rPr>
              <a:t> Why is it especially important to have a reliable detection system at rural crossings?</a:t>
            </a:r>
            <a:endParaRPr/>
          </a:p>
          <a:p>
            <a:pPr indent="0" lvl="0" marL="0" marR="0" rtl="0" algn="l">
              <a:lnSpc>
                <a:spcPct val="96005"/>
              </a:lnSpc>
              <a:spcBef>
                <a:spcPts val="0"/>
              </a:spcBef>
              <a:spcAft>
                <a:spcPts val="0"/>
              </a:spcAft>
              <a:buNone/>
            </a:pPr>
            <a:r>
              <a:t/>
            </a:r>
            <a:endParaRPr sz="5057">
              <a:solidFill>
                <a:srgbClr val="000000"/>
              </a:solidFill>
              <a:latin typeface="Arial"/>
              <a:ea typeface="Arial"/>
              <a:cs typeface="Arial"/>
              <a:sym typeface="Arial"/>
            </a:endParaRPr>
          </a:p>
        </p:txBody>
      </p:sp>
      <p:sp>
        <p:nvSpPr>
          <p:cNvPr id="548" name="Google Shape;548;p31"/>
          <p:cNvSpPr/>
          <p:nvPr/>
        </p:nvSpPr>
        <p:spPr>
          <a:xfrm>
            <a:off x="15179702" y="3882995"/>
            <a:ext cx="2754895" cy="5322664"/>
          </a:xfrm>
          <a:custGeom>
            <a:rect b="b" l="l" r="r" t="t"/>
            <a:pathLst>
              <a:path extrusionOk="0" h="5322664" w="2754895">
                <a:moveTo>
                  <a:pt x="0" y="0"/>
                </a:moveTo>
                <a:lnTo>
                  <a:pt x="2754895" y="0"/>
                </a:lnTo>
                <a:lnTo>
                  <a:pt x="2754895" y="5322664"/>
                </a:lnTo>
                <a:lnTo>
                  <a:pt x="0" y="5322664"/>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49" name="Google Shape;549;p31"/>
          <p:cNvSpPr txBox="1"/>
          <p:nvPr/>
        </p:nvSpPr>
        <p:spPr>
          <a:xfrm>
            <a:off x="353403" y="2273577"/>
            <a:ext cx="17504994" cy="1673856"/>
          </a:xfrm>
          <a:prstGeom prst="rect">
            <a:avLst/>
          </a:prstGeom>
          <a:noFill/>
          <a:ln>
            <a:noFill/>
          </a:ln>
        </p:spPr>
        <p:txBody>
          <a:bodyPr anchorCtr="0" anchor="t" bIns="0" lIns="0" spcFirstLastPara="1" rIns="0" wrap="square" tIns="0">
            <a:spAutoFit/>
          </a:bodyPr>
          <a:lstStyle/>
          <a:p>
            <a:pPr indent="0" lvl="0" marL="0" marR="0" rtl="0" algn="ctr">
              <a:lnSpc>
                <a:spcPct val="233333"/>
              </a:lnSpc>
              <a:spcBef>
                <a:spcPts val="0"/>
              </a:spcBef>
              <a:spcAft>
                <a:spcPts val="0"/>
              </a:spcAft>
              <a:buNone/>
            </a:pPr>
            <a:r>
              <a:rPr lang="en-US" sz="6600">
                <a:solidFill>
                  <a:srgbClr val="EC4F29"/>
                </a:solidFill>
                <a:latin typeface="Arial"/>
                <a:ea typeface="Arial"/>
                <a:cs typeface="Arial"/>
                <a:sym typeface="Arial"/>
              </a:rPr>
              <a:t>Debrief Questions</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3" name="Shape 553"/>
        <p:cNvGrpSpPr/>
        <p:nvPr/>
      </p:nvGrpSpPr>
      <p:grpSpPr>
        <a:xfrm>
          <a:off x="0" y="0"/>
          <a:ext cx="0" cy="0"/>
          <a:chOff x="0" y="0"/>
          <a:chExt cx="0" cy="0"/>
        </a:xfrm>
      </p:grpSpPr>
      <p:sp>
        <p:nvSpPr>
          <p:cNvPr id="554" name="Google Shape;554;p3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55" name="Google Shape;555;p32"/>
          <p:cNvSpPr txBox="1"/>
          <p:nvPr/>
        </p:nvSpPr>
        <p:spPr>
          <a:xfrm>
            <a:off x="391503" y="3177449"/>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Final Stop</a:t>
            </a:r>
            <a:endParaRPr/>
          </a:p>
        </p:txBody>
      </p:sp>
      <p:sp>
        <p:nvSpPr>
          <p:cNvPr id="556" name="Google Shape;556;p32"/>
          <p:cNvSpPr txBox="1"/>
          <p:nvPr/>
        </p:nvSpPr>
        <p:spPr>
          <a:xfrm>
            <a:off x="1028700" y="5905500"/>
            <a:ext cx="16230600" cy="69006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4200">
                <a:solidFill>
                  <a:srgbClr val="EC4F29"/>
                </a:solidFill>
                <a:latin typeface="Arial"/>
                <a:ea typeface="Arial"/>
                <a:cs typeface="Arial"/>
                <a:sym typeface="Arial"/>
              </a:rPr>
              <a:t>Debrief, Clean Up, and Departure</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p33"/>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62" name="Google Shape;562;p33"/>
          <p:cNvSpPr txBox="1"/>
          <p:nvPr/>
        </p:nvSpPr>
        <p:spPr>
          <a:xfrm>
            <a:off x="391503" y="1549750"/>
            <a:ext cx="17504994" cy="1673856"/>
          </a:xfrm>
          <a:prstGeom prst="rect">
            <a:avLst/>
          </a:prstGeom>
          <a:noFill/>
          <a:ln>
            <a:noFill/>
          </a:ln>
        </p:spPr>
        <p:txBody>
          <a:bodyPr anchorCtr="0" anchor="t" bIns="0" lIns="0" spcFirstLastPara="1" rIns="0" wrap="square" tIns="0">
            <a:spAutoFit/>
          </a:bodyPr>
          <a:lstStyle/>
          <a:p>
            <a:pPr indent="0" lvl="0" marL="0" marR="0" rtl="0" algn="ctr">
              <a:lnSpc>
                <a:spcPct val="233333"/>
              </a:lnSpc>
              <a:spcBef>
                <a:spcPts val="0"/>
              </a:spcBef>
              <a:spcAft>
                <a:spcPts val="0"/>
              </a:spcAft>
              <a:buNone/>
            </a:pPr>
            <a:r>
              <a:rPr lang="en-US" sz="6600">
                <a:solidFill>
                  <a:srgbClr val="EC4F29"/>
                </a:solidFill>
                <a:latin typeface="Arial"/>
                <a:ea typeface="Arial"/>
                <a:cs typeface="Arial"/>
                <a:sym typeface="Arial"/>
              </a:rPr>
              <a:t>Disassemble</a:t>
            </a:r>
            <a:endParaRPr/>
          </a:p>
        </p:txBody>
      </p:sp>
      <p:sp>
        <p:nvSpPr>
          <p:cNvPr id="563" name="Google Shape;563;p33"/>
          <p:cNvSpPr/>
          <p:nvPr/>
        </p:nvSpPr>
        <p:spPr>
          <a:xfrm>
            <a:off x="10581869" y="3463031"/>
            <a:ext cx="7314628" cy="5795269"/>
          </a:xfrm>
          <a:custGeom>
            <a:rect b="b" l="l" r="r" t="t"/>
            <a:pathLst>
              <a:path extrusionOk="0" h="5795269" w="7314628">
                <a:moveTo>
                  <a:pt x="0" y="0"/>
                </a:moveTo>
                <a:lnTo>
                  <a:pt x="7314628" y="0"/>
                </a:lnTo>
                <a:lnTo>
                  <a:pt x="7314628" y="5795269"/>
                </a:lnTo>
                <a:lnTo>
                  <a:pt x="0" y="579526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64" name="Google Shape;564;p33"/>
          <p:cNvSpPr txBox="1"/>
          <p:nvPr/>
        </p:nvSpPr>
        <p:spPr>
          <a:xfrm>
            <a:off x="1633621" y="4385739"/>
            <a:ext cx="7314628" cy="2677656"/>
          </a:xfrm>
          <a:prstGeom prst="rect">
            <a:avLst/>
          </a:prstGeom>
          <a:noFill/>
          <a:ln>
            <a:noFill/>
          </a:ln>
        </p:spPr>
        <p:txBody>
          <a:bodyPr anchorCtr="0" anchor="t" bIns="0" lIns="0" spcFirstLastPara="1" rIns="0" wrap="square" tIns="0">
            <a:spAutoFit/>
          </a:bodyPr>
          <a:lstStyle/>
          <a:p>
            <a:pPr indent="-459309" lvl="1" marL="918619" marR="0" rtl="0" algn="l">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Carefully disassemble your robot, do this on the lid, so that pieces will not fall to the ground.</a:t>
            </a:r>
            <a:endParaRPr/>
          </a:p>
          <a:p>
            <a:pPr indent="-459309" lvl="1" marL="918619" marR="0" rtl="0" algn="l">
              <a:spcBef>
                <a:spcPts val="180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Work together to put the pieces back in their designated sections, as this will be critical upon building again.</a:t>
            </a:r>
            <a:endParaRPr/>
          </a:p>
          <a:p>
            <a:pPr indent="-459309" lvl="1" marL="918619" marR="0" rtl="0" algn="l">
              <a:spcBef>
                <a:spcPts val="180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Take inventory of your parts</a:t>
            </a:r>
            <a:endParaRPr/>
          </a:p>
        </p:txBody>
      </p:sp>
      <p:sp>
        <p:nvSpPr>
          <p:cNvPr id="565" name="Google Shape;565;p33"/>
          <p:cNvSpPr txBox="1"/>
          <p:nvPr/>
        </p:nvSpPr>
        <p:spPr>
          <a:xfrm>
            <a:off x="1009899" y="8176125"/>
            <a:ext cx="10495200" cy="615600"/>
          </a:xfrm>
          <a:prstGeom prst="rect">
            <a:avLst/>
          </a:prstGeom>
          <a:noFill/>
          <a:ln>
            <a:noFill/>
          </a:ln>
        </p:spPr>
        <p:txBody>
          <a:bodyPr anchorCtr="0" anchor="t" bIns="0" lIns="0" spcFirstLastPara="1" rIns="0" wrap="square" tIns="0">
            <a:spAutoFit/>
          </a:bodyPr>
          <a:lstStyle/>
          <a:p>
            <a:pPr indent="0" lvl="0" marL="0" marR="0" rtl="0" algn="ctr">
              <a:lnSpc>
                <a:spcPct val="280850"/>
              </a:lnSpc>
              <a:spcBef>
                <a:spcPts val="0"/>
              </a:spcBef>
              <a:spcAft>
                <a:spcPts val="0"/>
              </a:spcAft>
              <a:buNone/>
            </a:pPr>
            <a:r>
              <a:rPr lang="en-US" sz="4000">
                <a:solidFill>
                  <a:srgbClr val="000000"/>
                </a:solidFill>
                <a:latin typeface="Arial"/>
                <a:ea typeface="Arial"/>
                <a:cs typeface="Arial"/>
                <a:sym typeface="Arial"/>
              </a:rPr>
              <a:t>Ensure all pieces are accounted for.</a:t>
            </a:r>
            <a:endParaRPr/>
          </a:p>
        </p:txBody>
      </p:sp>
      <p:sp>
        <p:nvSpPr>
          <p:cNvPr id="566" name="Google Shape;566;p33"/>
          <p:cNvSpPr txBox="1"/>
          <p:nvPr/>
        </p:nvSpPr>
        <p:spPr>
          <a:xfrm>
            <a:off x="11910100" y="887335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2" name="Google Shape;142;p4"/>
          <p:cNvSpPr/>
          <p:nvPr/>
        </p:nvSpPr>
        <p:spPr>
          <a:xfrm>
            <a:off x="205149" y="3185174"/>
            <a:ext cx="4444805" cy="4444805"/>
          </a:xfrm>
          <a:custGeom>
            <a:rect b="b" l="l" r="r" t="t"/>
            <a:pathLst>
              <a:path extrusionOk="0" h="6350000" w="6350000">
                <a:moveTo>
                  <a:pt x="4474210" y="0"/>
                </a:moveTo>
                <a:lnTo>
                  <a:pt x="1875790" y="0"/>
                </a:lnTo>
                <a:cubicBezTo>
                  <a:pt x="839470" y="0"/>
                  <a:pt x="0" y="839470"/>
                  <a:pt x="0" y="1875790"/>
                </a:cubicBezTo>
                <a:lnTo>
                  <a:pt x="0" y="4474210"/>
                </a:lnTo>
                <a:cubicBezTo>
                  <a:pt x="0" y="5510530"/>
                  <a:pt x="839470" y="6350000"/>
                  <a:pt x="1875790" y="6350000"/>
                </a:cubicBezTo>
                <a:lnTo>
                  <a:pt x="4474210" y="6350000"/>
                </a:lnTo>
                <a:cubicBezTo>
                  <a:pt x="5510530" y="6350000"/>
                  <a:pt x="6350000" y="5510530"/>
                  <a:pt x="6350000" y="4474210"/>
                </a:cubicBezTo>
                <a:lnTo>
                  <a:pt x="6350000" y="1875790"/>
                </a:lnTo>
                <a:cubicBezTo>
                  <a:pt x="6350000" y="839470"/>
                  <a:pt x="5510530" y="0"/>
                  <a:pt x="4474210" y="0"/>
                </a:cubicBezTo>
                <a:close/>
              </a:path>
            </a:pathLst>
          </a:custGeom>
          <a:blipFill rotWithShape="1">
            <a:blip r:embed="rId4">
              <a:alphaModFix/>
            </a:blip>
            <a:stretch>
              <a:fillRect b="0" l="-25407" r="-25407"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3" name="Google Shape;143;p4"/>
          <p:cNvSpPr/>
          <p:nvPr/>
        </p:nvSpPr>
        <p:spPr>
          <a:xfrm>
            <a:off x="4878740" y="3364720"/>
            <a:ext cx="4265260" cy="4265260"/>
          </a:xfrm>
          <a:custGeom>
            <a:rect b="b" l="l" r="r" t="t"/>
            <a:pathLst>
              <a:path extrusionOk="0" h="6350000" w="6350000">
                <a:moveTo>
                  <a:pt x="4474210" y="0"/>
                </a:moveTo>
                <a:lnTo>
                  <a:pt x="1875790" y="0"/>
                </a:lnTo>
                <a:cubicBezTo>
                  <a:pt x="839470" y="0"/>
                  <a:pt x="0" y="839470"/>
                  <a:pt x="0" y="1875790"/>
                </a:cubicBezTo>
                <a:lnTo>
                  <a:pt x="0" y="4474210"/>
                </a:lnTo>
                <a:cubicBezTo>
                  <a:pt x="0" y="5510530"/>
                  <a:pt x="839470" y="6350000"/>
                  <a:pt x="1875790" y="6350000"/>
                </a:cubicBezTo>
                <a:lnTo>
                  <a:pt x="4474210" y="6350000"/>
                </a:lnTo>
                <a:cubicBezTo>
                  <a:pt x="5510530" y="6350000"/>
                  <a:pt x="6350000" y="5510530"/>
                  <a:pt x="6350000" y="4474210"/>
                </a:cubicBezTo>
                <a:lnTo>
                  <a:pt x="6350000" y="1875790"/>
                </a:lnTo>
                <a:cubicBezTo>
                  <a:pt x="6350000" y="839470"/>
                  <a:pt x="5510530" y="0"/>
                  <a:pt x="4474210" y="0"/>
                </a:cubicBezTo>
                <a:close/>
              </a:path>
            </a:pathLst>
          </a:custGeom>
          <a:blipFill rotWithShape="1">
            <a:blip r:embed="rId5">
              <a:alphaModFix/>
            </a:blip>
            <a:stretch>
              <a:fillRect b="0" l="-24998" r="-24998"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4" name="Google Shape;144;p4"/>
          <p:cNvSpPr/>
          <p:nvPr/>
        </p:nvSpPr>
        <p:spPr>
          <a:xfrm>
            <a:off x="9403355" y="3364720"/>
            <a:ext cx="4265260" cy="4265260"/>
          </a:xfrm>
          <a:custGeom>
            <a:rect b="b" l="l" r="r" t="t"/>
            <a:pathLst>
              <a:path extrusionOk="0" h="6350000" w="6350000">
                <a:moveTo>
                  <a:pt x="4474210" y="0"/>
                </a:moveTo>
                <a:lnTo>
                  <a:pt x="1875790" y="0"/>
                </a:lnTo>
                <a:cubicBezTo>
                  <a:pt x="839470" y="0"/>
                  <a:pt x="0" y="839470"/>
                  <a:pt x="0" y="1875790"/>
                </a:cubicBezTo>
                <a:lnTo>
                  <a:pt x="0" y="4474210"/>
                </a:lnTo>
                <a:cubicBezTo>
                  <a:pt x="0" y="5510530"/>
                  <a:pt x="839470" y="6350000"/>
                  <a:pt x="1875790" y="6350000"/>
                </a:cubicBezTo>
                <a:lnTo>
                  <a:pt x="4474210" y="6350000"/>
                </a:lnTo>
                <a:cubicBezTo>
                  <a:pt x="5510530" y="6350000"/>
                  <a:pt x="6350000" y="5510530"/>
                  <a:pt x="6350000" y="4474210"/>
                </a:cubicBezTo>
                <a:lnTo>
                  <a:pt x="6350000" y="1875790"/>
                </a:lnTo>
                <a:cubicBezTo>
                  <a:pt x="6350000" y="839470"/>
                  <a:pt x="5510530" y="0"/>
                  <a:pt x="4474210" y="0"/>
                </a:cubicBezTo>
                <a:close/>
              </a:path>
            </a:pathLst>
          </a:custGeom>
          <a:blipFill rotWithShape="1">
            <a:blip r:embed="rId6">
              <a:alphaModFix/>
            </a:blip>
            <a:stretch>
              <a:fillRect b="0" l="-25407" r="-25407"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5" name="Google Shape;145;p4"/>
          <p:cNvSpPr/>
          <p:nvPr/>
        </p:nvSpPr>
        <p:spPr>
          <a:xfrm>
            <a:off x="13897215" y="3364720"/>
            <a:ext cx="4159250" cy="4159250"/>
          </a:xfrm>
          <a:custGeom>
            <a:rect b="b" l="l" r="r" t="t"/>
            <a:pathLst>
              <a:path extrusionOk="0" h="6350000" w="6350000">
                <a:moveTo>
                  <a:pt x="4474210" y="0"/>
                </a:moveTo>
                <a:lnTo>
                  <a:pt x="1875790" y="0"/>
                </a:lnTo>
                <a:cubicBezTo>
                  <a:pt x="839470" y="0"/>
                  <a:pt x="0" y="839470"/>
                  <a:pt x="0" y="1875790"/>
                </a:cubicBezTo>
                <a:lnTo>
                  <a:pt x="0" y="4474210"/>
                </a:lnTo>
                <a:cubicBezTo>
                  <a:pt x="0" y="5510530"/>
                  <a:pt x="839470" y="6350000"/>
                  <a:pt x="1875790" y="6350000"/>
                </a:cubicBezTo>
                <a:lnTo>
                  <a:pt x="4474210" y="6350000"/>
                </a:lnTo>
                <a:cubicBezTo>
                  <a:pt x="5510530" y="6350000"/>
                  <a:pt x="6350000" y="5510530"/>
                  <a:pt x="6350000" y="4474210"/>
                </a:cubicBezTo>
                <a:lnTo>
                  <a:pt x="6350000" y="1875790"/>
                </a:lnTo>
                <a:cubicBezTo>
                  <a:pt x="6350000" y="839470"/>
                  <a:pt x="5510530" y="0"/>
                  <a:pt x="4474210" y="0"/>
                </a:cubicBezTo>
                <a:close/>
              </a:path>
            </a:pathLst>
          </a:custGeom>
          <a:blipFill rotWithShape="1">
            <a:blip r:embed="rId7">
              <a:alphaModFix/>
            </a:blip>
            <a:stretch>
              <a:fillRect b="0" l="-15558" r="-15558"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6" name="Google Shape;146;p4"/>
          <p:cNvSpPr txBox="1"/>
          <p:nvPr/>
        </p:nvSpPr>
        <p:spPr>
          <a:xfrm>
            <a:off x="1754095" y="1645300"/>
            <a:ext cx="14779810" cy="1154483"/>
          </a:xfrm>
          <a:prstGeom prst="rect">
            <a:avLst/>
          </a:prstGeom>
          <a:noFill/>
          <a:ln>
            <a:noFill/>
          </a:ln>
        </p:spPr>
        <p:txBody>
          <a:bodyPr anchorCtr="0" anchor="t" bIns="0" lIns="0" spcFirstLastPara="1" rIns="0" wrap="square" tIns="0">
            <a:spAutoFit/>
          </a:bodyPr>
          <a:lstStyle/>
          <a:p>
            <a:pPr indent="0" lvl="0" marL="0" marR="0" rtl="0" algn="ctr">
              <a:lnSpc>
                <a:spcPct val="151500"/>
              </a:lnSpc>
              <a:spcBef>
                <a:spcPts val="0"/>
              </a:spcBef>
              <a:spcAft>
                <a:spcPts val="0"/>
              </a:spcAft>
              <a:buNone/>
            </a:pPr>
            <a:r>
              <a:rPr lang="en-US" sz="6600">
                <a:solidFill>
                  <a:srgbClr val="EC4F29"/>
                </a:solidFill>
                <a:latin typeface="Arial"/>
                <a:ea typeface="Arial"/>
                <a:cs typeface="Arial"/>
                <a:sym typeface="Arial"/>
              </a:rPr>
              <a:t>Rural Grade Crossings</a:t>
            </a:r>
            <a:endParaRPr/>
          </a:p>
        </p:txBody>
      </p:sp>
      <p:sp>
        <p:nvSpPr>
          <p:cNvPr id="147" name="Google Shape;147;p4"/>
          <p:cNvSpPr txBox="1"/>
          <p:nvPr/>
        </p:nvSpPr>
        <p:spPr>
          <a:xfrm>
            <a:off x="533400" y="8391586"/>
            <a:ext cx="17221200" cy="616900"/>
          </a:xfrm>
          <a:prstGeom prst="rect">
            <a:avLst/>
          </a:prstGeom>
          <a:noFill/>
          <a:ln>
            <a:noFill/>
          </a:ln>
        </p:spPr>
        <p:txBody>
          <a:bodyPr anchorCtr="0" anchor="t" bIns="0" lIns="0" spcFirstLastPara="1" rIns="0" wrap="square" tIns="0">
            <a:spAutoFit/>
          </a:bodyPr>
          <a:lstStyle/>
          <a:p>
            <a:pPr indent="0" lvl="0" marL="0" marR="0" rtl="0" algn="ctr">
              <a:lnSpc>
                <a:spcPct val="130925"/>
              </a:lnSpc>
              <a:spcBef>
                <a:spcPts val="0"/>
              </a:spcBef>
              <a:spcAft>
                <a:spcPts val="0"/>
              </a:spcAft>
              <a:buNone/>
            </a:pPr>
            <a:r>
              <a:rPr lang="en-US" sz="4000">
                <a:solidFill>
                  <a:srgbClr val="000000"/>
                </a:solidFill>
                <a:latin typeface="Arial"/>
                <a:ea typeface="Arial"/>
                <a:cs typeface="Arial"/>
                <a:sym typeface="Arial"/>
              </a:rPr>
              <a:t>Based on these images, can you determine what rural grade crossings are?</a:t>
            </a:r>
            <a:endParaRPr/>
          </a:p>
        </p:txBody>
      </p:sp>
      <p:sp>
        <p:nvSpPr>
          <p:cNvPr id="148" name="Google Shape;148;p4"/>
          <p:cNvSpPr txBox="1"/>
          <p:nvPr/>
        </p:nvSpPr>
        <p:spPr>
          <a:xfrm>
            <a:off x="938625" y="7781475"/>
            <a:ext cx="2846100" cy="61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https://thetracksidephotographer.com/2018/01/11/grade-crossings-3/</a:t>
            </a:r>
            <a:endParaRPr sz="800">
              <a:solidFill>
                <a:schemeClr val="dk1"/>
              </a:solidFill>
            </a:endParaRPr>
          </a:p>
        </p:txBody>
      </p:sp>
      <p:sp>
        <p:nvSpPr>
          <p:cNvPr id="149" name="Google Shape;149;p4"/>
          <p:cNvSpPr txBox="1"/>
          <p:nvPr/>
        </p:nvSpPr>
        <p:spPr>
          <a:xfrm>
            <a:off x="6116175" y="7690650"/>
            <a:ext cx="2604000" cy="169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https://railroads.dot.gov/sites/fra.dot.gov/files/inline-images/0274.jpg</a:t>
            </a:r>
            <a:endParaRPr sz="800">
              <a:solidFill>
                <a:schemeClr val="dk1"/>
              </a:solidFill>
            </a:endParaRPr>
          </a:p>
        </p:txBody>
      </p:sp>
      <p:sp>
        <p:nvSpPr>
          <p:cNvPr id="150" name="Google Shape;150;p4"/>
          <p:cNvSpPr txBox="1"/>
          <p:nvPr/>
        </p:nvSpPr>
        <p:spPr>
          <a:xfrm>
            <a:off x="10355125" y="7842050"/>
            <a:ext cx="3313500" cy="115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https://encrypted-tbn0.gstatic.com/images?q=tbn:ANd9GcQEa8R3KT5nLMbcFBo0kCo3U9OB8GrunNpJlQ&amp;s</a:t>
            </a:r>
            <a:endParaRPr sz="800">
              <a:solidFill>
                <a:schemeClr val="dk1"/>
              </a:solidFill>
            </a:endParaRPr>
          </a:p>
        </p:txBody>
      </p:sp>
      <p:sp>
        <p:nvSpPr>
          <p:cNvPr id="151" name="Google Shape;151;p4"/>
          <p:cNvSpPr txBox="1"/>
          <p:nvPr/>
        </p:nvSpPr>
        <p:spPr>
          <a:xfrm>
            <a:off x="14674750" y="7674900"/>
            <a:ext cx="2201100" cy="61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https://www.alamy.com/stock-photo/rural-railroad-crossing.html?sortBy=relevant</a:t>
            </a:r>
            <a:endParaRPr sz="80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5"/>
          <p:cNvSpPr/>
          <p:nvPr/>
        </p:nvSpPr>
        <p:spPr>
          <a:xfrm>
            <a:off x="-8021"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1" name="Google Shape;161;p5"/>
          <p:cNvSpPr/>
          <p:nvPr/>
        </p:nvSpPr>
        <p:spPr>
          <a:xfrm>
            <a:off x="2261035" y="1629265"/>
            <a:ext cx="13765929" cy="7743335"/>
          </a:xfrm>
          <a:custGeom>
            <a:rect b="b" l="l" r="r" t="t"/>
            <a:pathLst>
              <a:path extrusionOk="0" h="7743335" w="13765929">
                <a:moveTo>
                  <a:pt x="0" y="0"/>
                </a:moveTo>
                <a:lnTo>
                  <a:pt x="13765930" y="0"/>
                </a:lnTo>
                <a:lnTo>
                  <a:pt x="13765930" y="7743335"/>
                </a:lnTo>
                <a:lnTo>
                  <a:pt x="0" y="774333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2" name="Google Shape;162;p5"/>
          <p:cNvSpPr txBox="1"/>
          <p:nvPr/>
        </p:nvSpPr>
        <p:spPr>
          <a:xfrm>
            <a:off x="3200400" y="9372600"/>
            <a:ext cx="79248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https://www.yourdictionary.com/articles/rural-urban-suburban-difference</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6"/>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2" name="Google Shape;172;p6"/>
          <p:cNvSpPr txBox="1"/>
          <p:nvPr/>
        </p:nvSpPr>
        <p:spPr>
          <a:xfrm>
            <a:off x="391503" y="1620501"/>
            <a:ext cx="17505000" cy="1015800"/>
          </a:xfrm>
          <a:prstGeom prst="rect">
            <a:avLst/>
          </a:prstGeom>
          <a:noFill/>
          <a:ln>
            <a:noFill/>
          </a:ln>
        </p:spPr>
        <p:txBody>
          <a:bodyPr anchorCtr="0" anchor="t" bIns="0" lIns="0" spcFirstLastPara="1" rIns="0" wrap="square" tIns="0">
            <a:spAutoFit/>
          </a:bodyPr>
          <a:lstStyle/>
          <a:p>
            <a:pPr indent="0" lvl="0" marL="0" marR="0" rtl="0" algn="ctr">
              <a:lnSpc>
                <a:spcPct val="254545"/>
              </a:lnSpc>
              <a:spcBef>
                <a:spcPts val="0"/>
              </a:spcBef>
              <a:spcAft>
                <a:spcPts val="0"/>
              </a:spcAft>
              <a:buNone/>
            </a:pPr>
            <a:r>
              <a:rPr lang="en-US" sz="6600">
                <a:solidFill>
                  <a:srgbClr val="1A1A1A"/>
                </a:solidFill>
                <a:latin typeface="Arial"/>
                <a:ea typeface="Arial"/>
                <a:cs typeface="Arial"/>
                <a:sym typeface="Arial"/>
              </a:rPr>
              <a:t>Stop and Think</a:t>
            </a:r>
            <a:endParaRPr/>
          </a:p>
        </p:txBody>
      </p:sp>
      <p:grpSp>
        <p:nvGrpSpPr>
          <p:cNvPr id="173" name="Google Shape;173;p6"/>
          <p:cNvGrpSpPr/>
          <p:nvPr/>
        </p:nvGrpSpPr>
        <p:grpSpPr>
          <a:xfrm>
            <a:off x="1293690" y="3402092"/>
            <a:ext cx="15699970" cy="1596355"/>
            <a:chOff x="0" y="-182864"/>
            <a:chExt cx="20933293" cy="2128473"/>
          </a:xfrm>
        </p:grpSpPr>
        <p:grpSp>
          <p:nvGrpSpPr>
            <p:cNvPr id="174" name="Google Shape;174;p6"/>
            <p:cNvGrpSpPr/>
            <p:nvPr/>
          </p:nvGrpSpPr>
          <p:grpSpPr>
            <a:xfrm>
              <a:off x="0" y="-182864"/>
              <a:ext cx="3462080" cy="2128473"/>
              <a:chOff x="0" y="-38100"/>
              <a:chExt cx="721331" cy="443471"/>
            </a:xfrm>
          </p:grpSpPr>
          <p:sp>
            <p:nvSpPr>
              <p:cNvPr id="175" name="Google Shape;175;p6"/>
              <p:cNvSpPr/>
              <p:nvPr/>
            </p:nvSpPr>
            <p:spPr>
              <a:xfrm>
                <a:off x="0" y="0"/>
                <a:ext cx="721331" cy="405371"/>
              </a:xfrm>
              <a:custGeom>
                <a:rect b="b" l="l" r="r" t="t"/>
                <a:pathLst>
                  <a:path extrusionOk="0" h="405371" w="721331">
                    <a:moveTo>
                      <a:pt x="152062" y="0"/>
                    </a:moveTo>
                    <a:lnTo>
                      <a:pt x="569269" y="0"/>
                    </a:lnTo>
                    <a:cubicBezTo>
                      <a:pt x="653250" y="0"/>
                      <a:pt x="721331" y="68080"/>
                      <a:pt x="721331" y="152062"/>
                    </a:cubicBezTo>
                    <a:lnTo>
                      <a:pt x="721331" y="253309"/>
                    </a:lnTo>
                    <a:cubicBezTo>
                      <a:pt x="721331" y="337291"/>
                      <a:pt x="653250" y="405371"/>
                      <a:pt x="569269" y="405371"/>
                    </a:cubicBezTo>
                    <a:lnTo>
                      <a:pt x="152062" y="405371"/>
                    </a:lnTo>
                    <a:cubicBezTo>
                      <a:pt x="111733" y="405371"/>
                      <a:pt x="73055" y="389350"/>
                      <a:pt x="44538" y="360833"/>
                    </a:cubicBezTo>
                    <a:cubicBezTo>
                      <a:pt x="16021" y="332316"/>
                      <a:pt x="0" y="293639"/>
                      <a:pt x="0" y="253309"/>
                    </a:cubicBezTo>
                    <a:lnTo>
                      <a:pt x="0" y="152062"/>
                    </a:lnTo>
                    <a:cubicBezTo>
                      <a:pt x="0" y="68080"/>
                      <a:pt x="68080" y="0"/>
                      <a:pt x="152062"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6" name="Google Shape;176;p6"/>
              <p:cNvSpPr txBox="1"/>
              <p:nvPr/>
            </p:nvSpPr>
            <p:spPr>
              <a:xfrm>
                <a:off x="0" y="-38100"/>
                <a:ext cx="721331" cy="44347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177" name="Google Shape;177;p6"/>
            <p:cNvSpPr txBox="1"/>
            <p:nvPr/>
          </p:nvSpPr>
          <p:spPr>
            <a:xfrm>
              <a:off x="4194351" y="78957"/>
              <a:ext cx="16738942" cy="1641474"/>
            </a:xfrm>
            <a:prstGeom prst="rect">
              <a:avLst/>
            </a:prstGeom>
            <a:noFill/>
            <a:ln>
              <a:noFill/>
            </a:ln>
          </p:spPr>
          <p:txBody>
            <a:bodyPr anchorCtr="0" anchor="t" bIns="0" lIns="0" spcFirstLastPara="1" rIns="0" wrap="square" tIns="0">
              <a:spAutoFit/>
            </a:bodyPr>
            <a:lstStyle/>
            <a:p>
              <a:pPr indent="0" lvl="0" marL="0" marR="0" rtl="0" algn="l">
                <a:lnSpc>
                  <a:spcPct val="120875"/>
                </a:lnSpc>
                <a:spcBef>
                  <a:spcPts val="0"/>
                </a:spcBef>
                <a:spcAft>
                  <a:spcPts val="0"/>
                </a:spcAft>
                <a:buNone/>
              </a:pPr>
              <a:r>
                <a:rPr lang="en-US" sz="4000">
                  <a:solidFill>
                    <a:srgbClr val="1A1A1A"/>
                  </a:solidFill>
                  <a:latin typeface="Arial"/>
                  <a:ea typeface="Arial"/>
                  <a:cs typeface="Arial"/>
                  <a:sym typeface="Arial"/>
                </a:rPr>
                <a:t>What do you already know about railroad crossings in the country (rural areas)?</a:t>
              </a:r>
              <a:endParaRPr/>
            </a:p>
          </p:txBody>
        </p:sp>
      </p:grpSp>
      <p:sp>
        <p:nvSpPr>
          <p:cNvPr id="178" name="Google Shape;178;p6"/>
          <p:cNvSpPr txBox="1"/>
          <p:nvPr/>
        </p:nvSpPr>
        <p:spPr>
          <a:xfrm>
            <a:off x="1453678" y="3883182"/>
            <a:ext cx="2122689" cy="666849"/>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01</a:t>
            </a:r>
            <a:endParaRPr/>
          </a:p>
        </p:txBody>
      </p:sp>
      <p:grpSp>
        <p:nvGrpSpPr>
          <p:cNvPr id="179" name="Google Shape;179;p6"/>
          <p:cNvGrpSpPr/>
          <p:nvPr/>
        </p:nvGrpSpPr>
        <p:grpSpPr>
          <a:xfrm>
            <a:off x="1293690" y="5567988"/>
            <a:ext cx="16390804" cy="1596355"/>
            <a:chOff x="0" y="-182864"/>
            <a:chExt cx="21854406" cy="2128473"/>
          </a:xfrm>
        </p:grpSpPr>
        <p:grpSp>
          <p:nvGrpSpPr>
            <p:cNvPr id="180" name="Google Shape;180;p6"/>
            <p:cNvGrpSpPr/>
            <p:nvPr/>
          </p:nvGrpSpPr>
          <p:grpSpPr>
            <a:xfrm>
              <a:off x="0" y="-182864"/>
              <a:ext cx="3462080" cy="2128473"/>
              <a:chOff x="0" y="-38100"/>
              <a:chExt cx="721331" cy="443471"/>
            </a:xfrm>
          </p:grpSpPr>
          <p:sp>
            <p:nvSpPr>
              <p:cNvPr id="181" name="Google Shape;181;p6"/>
              <p:cNvSpPr/>
              <p:nvPr/>
            </p:nvSpPr>
            <p:spPr>
              <a:xfrm>
                <a:off x="0" y="0"/>
                <a:ext cx="721331" cy="405371"/>
              </a:xfrm>
              <a:custGeom>
                <a:rect b="b" l="l" r="r" t="t"/>
                <a:pathLst>
                  <a:path extrusionOk="0" h="405371" w="721331">
                    <a:moveTo>
                      <a:pt x="152062" y="0"/>
                    </a:moveTo>
                    <a:lnTo>
                      <a:pt x="569269" y="0"/>
                    </a:lnTo>
                    <a:cubicBezTo>
                      <a:pt x="653250" y="0"/>
                      <a:pt x="721331" y="68080"/>
                      <a:pt x="721331" y="152062"/>
                    </a:cubicBezTo>
                    <a:lnTo>
                      <a:pt x="721331" y="253309"/>
                    </a:lnTo>
                    <a:cubicBezTo>
                      <a:pt x="721331" y="337291"/>
                      <a:pt x="653250" y="405371"/>
                      <a:pt x="569269" y="405371"/>
                    </a:cubicBezTo>
                    <a:lnTo>
                      <a:pt x="152062" y="405371"/>
                    </a:lnTo>
                    <a:cubicBezTo>
                      <a:pt x="111733" y="405371"/>
                      <a:pt x="73055" y="389350"/>
                      <a:pt x="44538" y="360833"/>
                    </a:cubicBezTo>
                    <a:cubicBezTo>
                      <a:pt x="16021" y="332316"/>
                      <a:pt x="0" y="293639"/>
                      <a:pt x="0" y="253309"/>
                    </a:cubicBezTo>
                    <a:lnTo>
                      <a:pt x="0" y="152062"/>
                    </a:lnTo>
                    <a:cubicBezTo>
                      <a:pt x="0" y="68080"/>
                      <a:pt x="68080" y="0"/>
                      <a:pt x="152062"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2" name="Google Shape;182;p6"/>
              <p:cNvSpPr txBox="1"/>
              <p:nvPr/>
            </p:nvSpPr>
            <p:spPr>
              <a:xfrm>
                <a:off x="0" y="-38100"/>
                <a:ext cx="721331" cy="44347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183" name="Google Shape;183;p6"/>
            <p:cNvSpPr txBox="1"/>
            <p:nvPr/>
          </p:nvSpPr>
          <p:spPr>
            <a:xfrm>
              <a:off x="315913" y="477639"/>
              <a:ext cx="2830252" cy="889132"/>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02</a:t>
              </a:r>
              <a:endParaRPr/>
            </a:p>
          </p:txBody>
        </p:sp>
        <p:sp>
          <p:nvSpPr>
            <p:cNvPr id="184" name="Google Shape;184;p6"/>
            <p:cNvSpPr txBox="1"/>
            <p:nvPr/>
          </p:nvSpPr>
          <p:spPr>
            <a:xfrm>
              <a:off x="4194351" y="69054"/>
              <a:ext cx="17660055" cy="1673225"/>
            </a:xfrm>
            <a:prstGeom prst="rect">
              <a:avLst/>
            </a:prstGeom>
            <a:noFill/>
            <a:ln>
              <a:noFill/>
            </a:ln>
          </p:spPr>
          <p:txBody>
            <a:bodyPr anchorCtr="0" anchor="t" bIns="0" lIns="0" spcFirstLastPara="1" rIns="0" wrap="square" tIns="0">
              <a:spAutoFit/>
            </a:bodyPr>
            <a:lstStyle/>
            <a:p>
              <a:pPr indent="0" lvl="0" marL="0" marR="0" rtl="0" algn="l">
                <a:lnSpc>
                  <a:spcPct val="120875"/>
                </a:lnSpc>
                <a:spcBef>
                  <a:spcPts val="0"/>
                </a:spcBef>
                <a:spcAft>
                  <a:spcPts val="0"/>
                </a:spcAft>
                <a:buNone/>
              </a:pPr>
              <a:r>
                <a:rPr lang="en-US" sz="4000">
                  <a:solidFill>
                    <a:srgbClr val="1A1A1A"/>
                  </a:solidFill>
                  <a:latin typeface="Arial"/>
                  <a:ea typeface="Arial"/>
                  <a:cs typeface="Arial"/>
                  <a:sym typeface="Arial"/>
                </a:rPr>
                <a:t>Have you ever crossed train tracks where there were no lights or gates? What did you do?</a:t>
              </a:r>
              <a:endParaRPr/>
            </a:p>
          </p:txBody>
        </p:sp>
      </p:grpSp>
      <p:grpSp>
        <p:nvGrpSpPr>
          <p:cNvPr id="185" name="Google Shape;185;p6"/>
          <p:cNvGrpSpPr/>
          <p:nvPr/>
        </p:nvGrpSpPr>
        <p:grpSpPr>
          <a:xfrm>
            <a:off x="1293690" y="7892309"/>
            <a:ext cx="16390804" cy="1596355"/>
            <a:chOff x="0" y="-182864"/>
            <a:chExt cx="21854406" cy="2128473"/>
          </a:xfrm>
        </p:grpSpPr>
        <p:grpSp>
          <p:nvGrpSpPr>
            <p:cNvPr id="186" name="Google Shape;186;p6"/>
            <p:cNvGrpSpPr/>
            <p:nvPr/>
          </p:nvGrpSpPr>
          <p:grpSpPr>
            <a:xfrm>
              <a:off x="0" y="-182864"/>
              <a:ext cx="3462080" cy="2128473"/>
              <a:chOff x="0" y="-38100"/>
              <a:chExt cx="721331" cy="443471"/>
            </a:xfrm>
          </p:grpSpPr>
          <p:sp>
            <p:nvSpPr>
              <p:cNvPr id="187" name="Google Shape;187;p6"/>
              <p:cNvSpPr/>
              <p:nvPr/>
            </p:nvSpPr>
            <p:spPr>
              <a:xfrm>
                <a:off x="0" y="0"/>
                <a:ext cx="721331" cy="405371"/>
              </a:xfrm>
              <a:custGeom>
                <a:rect b="b" l="l" r="r" t="t"/>
                <a:pathLst>
                  <a:path extrusionOk="0" h="405371" w="721331">
                    <a:moveTo>
                      <a:pt x="152062" y="0"/>
                    </a:moveTo>
                    <a:lnTo>
                      <a:pt x="569269" y="0"/>
                    </a:lnTo>
                    <a:cubicBezTo>
                      <a:pt x="653250" y="0"/>
                      <a:pt x="721331" y="68080"/>
                      <a:pt x="721331" y="152062"/>
                    </a:cubicBezTo>
                    <a:lnTo>
                      <a:pt x="721331" y="253309"/>
                    </a:lnTo>
                    <a:cubicBezTo>
                      <a:pt x="721331" y="337291"/>
                      <a:pt x="653250" y="405371"/>
                      <a:pt x="569269" y="405371"/>
                    </a:cubicBezTo>
                    <a:lnTo>
                      <a:pt x="152062" y="405371"/>
                    </a:lnTo>
                    <a:cubicBezTo>
                      <a:pt x="111733" y="405371"/>
                      <a:pt x="73055" y="389350"/>
                      <a:pt x="44538" y="360833"/>
                    </a:cubicBezTo>
                    <a:cubicBezTo>
                      <a:pt x="16021" y="332316"/>
                      <a:pt x="0" y="293639"/>
                      <a:pt x="0" y="253309"/>
                    </a:cubicBezTo>
                    <a:lnTo>
                      <a:pt x="0" y="152062"/>
                    </a:lnTo>
                    <a:cubicBezTo>
                      <a:pt x="0" y="68080"/>
                      <a:pt x="68080" y="0"/>
                      <a:pt x="152062"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8" name="Google Shape;188;p6"/>
              <p:cNvSpPr txBox="1"/>
              <p:nvPr/>
            </p:nvSpPr>
            <p:spPr>
              <a:xfrm>
                <a:off x="0" y="-38100"/>
                <a:ext cx="721331" cy="44347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189" name="Google Shape;189;p6"/>
            <p:cNvSpPr txBox="1"/>
            <p:nvPr/>
          </p:nvSpPr>
          <p:spPr>
            <a:xfrm>
              <a:off x="315913" y="477639"/>
              <a:ext cx="2830252" cy="889132"/>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03</a:t>
              </a:r>
              <a:endParaRPr/>
            </a:p>
          </p:txBody>
        </p:sp>
        <p:sp>
          <p:nvSpPr>
            <p:cNvPr id="190" name="Google Shape;190;p6"/>
            <p:cNvSpPr txBox="1"/>
            <p:nvPr/>
          </p:nvSpPr>
          <p:spPr>
            <a:xfrm>
              <a:off x="4194351" y="78957"/>
              <a:ext cx="17660055" cy="1673225"/>
            </a:xfrm>
            <a:prstGeom prst="rect">
              <a:avLst/>
            </a:prstGeom>
            <a:noFill/>
            <a:ln>
              <a:noFill/>
            </a:ln>
          </p:spPr>
          <p:txBody>
            <a:bodyPr anchorCtr="0" anchor="t" bIns="0" lIns="0" spcFirstLastPara="1" rIns="0" wrap="square" tIns="0">
              <a:spAutoFit/>
            </a:bodyPr>
            <a:lstStyle/>
            <a:p>
              <a:pPr indent="0" lvl="0" marL="0" marR="0" rtl="0" algn="l">
                <a:lnSpc>
                  <a:spcPct val="120875"/>
                </a:lnSpc>
                <a:spcBef>
                  <a:spcPts val="0"/>
                </a:spcBef>
                <a:spcAft>
                  <a:spcPts val="0"/>
                </a:spcAft>
                <a:buNone/>
              </a:pPr>
              <a:r>
                <a:rPr lang="en-US" sz="4000">
                  <a:solidFill>
                    <a:srgbClr val="1A1A1A"/>
                  </a:solidFill>
                  <a:latin typeface="Arial"/>
                  <a:ea typeface="Arial"/>
                  <a:cs typeface="Arial"/>
                  <a:sym typeface="Arial"/>
                </a:rPr>
                <a:t>Why might people ignore warning signs at train tracks? What could go wrong?</a:t>
              </a: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7"/>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0" name="Google Shape;200;p7"/>
          <p:cNvSpPr txBox="1"/>
          <p:nvPr/>
        </p:nvSpPr>
        <p:spPr>
          <a:xfrm>
            <a:off x="10820400" y="2858068"/>
            <a:ext cx="7251848" cy="1231427"/>
          </a:xfrm>
          <a:prstGeom prst="rect">
            <a:avLst/>
          </a:prstGeom>
          <a:noFill/>
          <a:ln>
            <a:noFill/>
          </a:ln>
        </p:spPr>
        <p:txBody>
          <a:bodyPr anchorCtr="0" anchor="t" bIns="0" lIns="0" spcFirstLastPara="1" rIns="0" wrap="square" tIns="0">
            <a:spAutoFit/>
          </a:bodyPr>
          <a:lstStyle/>
          <a:p>
            <a:pPr indent="0" lvl="0" marL="0" marR="0" rtl="0" algn="ctr">
              <a:lnSpc>
                <a:spcPct val="163636"/>
              </a:lnSpc>
              <a:spcBef>
                <a:spcPts val="0"/>
              </a:spcBef>
              <a:spcAft>
                <a:spcPts val="0"/>
              </a:spcAft>
              <a:buNone/>
            </a:pPr>
            <a:r>
              <a:rPr lang="en-US" sz="6600">
                <a:solidFill>
                  <a:srgbClr val="1A1A1A"/>
                </a:solidFill>
                <a:latin typeface="Arial"/>
                <a:ea typeface="Arial"/>
                <a:cs typeface="Arial"/>
                <a:sym typeface="Arial"/>
              </a:rPr>
              <a:t>Stop and Think</a:t>
            </a:r>
            <a:endParaRPr/>
          </a:p>
        </p:txBody>
      </p:sp>
      <p:grpSp>
        <p:nvGrpSpPr>
          <p:cNvPr id="201" name="Google Shape;201;p7"/>
          <p:cNvGrpSpPr/>
          <p:nvPr/>
        </p:nvGrpSpPr>
        <p:grpSpPr>
          <a:xfrm>
            <a:off x="421612" y="1753443"/>
            <a:ext cx="1462910" cy="1596355"/>
            <a:chOff x="0" y="-38100"/>
            <a:chExt cx="406400" cy="443471"/>
          </a:xfrm>
        </p:grpSpPr>
        <p:sp>
          <p:nvSpPr>
            <p:cNvPr id="202" name="Google Shape;202;p7"/>
            <p:cNvSpPr/>
            <p:nvPr/>
          </p:nvSpPr>
          <p:spPr>
            <a:xfrm>
              <a:off x="0" y="0"/>
              <a:ext cx="406400" cy="405371"/>
            </a:xfrm>
            <a:custGeom>
              <a:rect b="b" l="l" r="r" t="t"/>
              <a:pathLst>
                <a:path extrusionOk="0" h="405371" w="406400">
                  <a:moveTo>
                    <a:pt x="202686" y="0"/>
                  </a:moveTo>
                  <a:lnTo>
                    <a:pt x="203714" y="0"/>
                  </a:lnTo>
                  <a:cubicBezTo>
                    <a:pt x="257470" y="0"/>
                    <a:pt x="309024" y="21354"/>
                    <a:pt x="347035" y="59365"/>
                  </a:cubicBezTo>
                  <a:cubicBezTo>
                    <a:pt x="385046" y="97376"/>
                    <a:pt x="406400" y="148930"/>
                    <a:pt x="406400" y="202686"/>
                  </a:cubicBezTo>
                  <a:lnTo>
                    <a:pt x="406400" y="202686"/>
                  </a:lnTo>
                  <a:cubicBezTo>
                    <a:pt x="406400" y="314626"/>
                    <a:pt x="315655" y="405371"/>
                    <a:pt x="203714"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3" name="Google Shape;203;p7"/>
            <p:cNvSpPr txBox="1"/>
            <p:nvPr/>
          </p:nvSpPr>
          <p:spPr>
            <a:xfrm>
              <a:off x="0" y="-38100"/>
              <a:ext cx="406400" cy="44347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204" name="Google Shape;204;p7"/>
          <p:cNvGrpSpPr/>
          <p:nvPr/>
        </p:nvGrpSpPr>
        <p:grpSpPr>
          <a:xfrm>
            <a:off x="421612" y="4452082"/>
            <a:ext cx="1462910" cy="1596355"/>
            <a:chOff x="0" y="-38100"/>
            <a:chExt cx="406400" cy="443471"/>
          </a:xfrm>
        </p:grpSpPr>
        <p:sp>
          <p:nvSpPr>
            <p:cNvPr id="205" name="Google Shape;205;p7"/>
            <p:cNvSpPr/>
            <p:nvPr/>
          </p:nvSpPr>
          <p:spPr>
            <a:xfrm>
              <a:off x="0" y="0"/>
              <a:ext cx="406400" cy="405371"/>
            </a:xfrm>
            <a:custGeom>
              <a:rect b="b" l="l" r="r" t="t"/>
              <a:pathLst>
                <a:path extrusionOk="0" h="405371" w="406400">
                  <a:moveTo>
                    <a:pt x="202686" y="0"/>
                  </a:moveTo>
                  <a:lnTo>
                    <a:pt x="203714" y="0"/>
                  </a:lnTo>
                  <a:cubicBezTo>
                    <a:pt x="257470" y="0"/>
                    <a:pt x="309024" y="21354"/>
                    <a:pt x="347035" y="59365"/>
                  </a:cubicBezTo>
                  <a:cubicBezTo>
                    <a:pt x="385046" y="97376"/>
                    <a:pt x="406400" y="148930"/>
                    <a:pt x="406400" y="202686"/>
                  </a:cubicBezTo>
                  <a:lnTo>
                    <a:pt x="406400" y="202686"/>
                  </a:lnTo>
                  <a:cubicBezTo>
                    <a:pt x="406400" y="314626"/>
                    <a:pt x="315655" y="405371"/>
                    <a:pt x="203714"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6" name="Google Shape;206;p7"/>
            <p:cNvSpPr txBox="1"/>
            <p:nvPr/>
          </p:nvSpPr>
          <p:spPr>
            <a:xfrm>
              <a:off x="0" y="-38100"/>
              <a:ext cx="406400" cy="44347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207" name="Google Shape;207;p7"/>
          <p:cNvGrpSpPr/>
          <p:nvPr/>
        </p:nvGrpSpPr>
        <p:grpSpPr>
          <a:xfrm>
            <a:off x="421612" y="6686190"/>
            <a:ext cx="1462910" cy="1596355"/>
            <a:chOff x="0" y="-38100"/>
            <a:chExt cx="406400" cy="443471"/>
          </a:xfrm>
        </p:grpSpPr>
        <p:sp>
          <p:nvSpPr>
            <p:cNvPr id="208" name="Google Shape;208;p7"/>
            <p:cNvSpPr/>
            <p:nvPr/>
          </p:nvSpPr>
          <p:spPr>
            <a:xfrm>
              <a:off x="0" y="0"/>
              <a:ext cx="406400" cy="405371"/>
            </a:xfrm>
            <a:custGeom>
              <a:rect b="b" l="l" r="r" t="t"/>
              <a:pathLst>
                <a:path extrusionOk="0" h="405371" w="406400">
                  <a:moveTo>
                    <a:pt x="202686" y="0"/>
                  </a:moveTo>
                  <a:lnTo>
                    <a:pt x="203714" y="0"/>
                  </a:lnTo>
                  <a:cubicBezTo>
                    <a:pt x="257470" y="0"/>
                    <a:pt x="309024" y="21354"/>
                    <a:pt x="347035" y="59365"/>
                  </a:cubicBezTo>
                  <a:cubicBezTo>
                    <a:pt x="385046" y="97376"/>
                    <a:pt x="406400" y="148930"/>
                    <a:pt x="406400" y="202686"/>
                  </a:cubicBezTo>
                  <a:lnTo>
                    <a:pt x="406400" y="202686"/>
                  </a:lnTo>
                  <a:cubicBezTo>
                    <a:pt x="406400" y="314626"/>
                    <a:pt x="315655" y="405371"/>
                    <a:pt x="203714"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9" name="Google Shape;209;p7"/>
            <p:cNvSpPr txBox="1"/>
            <p:nvPr/>
          </p:nvSpPr>
          <p:spPr>
            <a:xfrm>
              <a:off x="0" y="-38100"/>
              <a:ext cx="406400" cy="44347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210" name="Google Shape;210;p7"/>
          <p:cNvSpPr txBox="1"/>
          <p:nvPr/>
        </p:nvSpPr>
        <p:spPr>
          <a:xfrm>
            <a:off x="555102" y="2234533"/>
            <a:ext cx="1195929" cy="666849"/>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01</a:t>
            </a:r>
            <a:endParaRPr/>
          </a:p>
        </p:txBody>
      </p:sp>
      <p:sp>
        <p:nvSpPr>
          <p:cNvPr id="211" name="Google Shape;211;p7"/>
          <p:cNvSpPr txBox="1"/>
          <p:nvPr/>
        </p:nvSpPr>
        <p:spPr>
          <a:xfrm>
            <a:off x="555102" y="4933172"/>
            <a:ext cx="1195929" cy="666849"/>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02</a:t>
            </a:r>
            <a:endParaRPr/>
          </a:p>
        </p:txBody>
      </p:sp>
      <p:sp>
        <p:nvSpPr>
          <p:cNvPr id="212" name="Google Shape;212;p7"/>
          <p:cNvSpPr txBox="1"/>
          <p:nvPr/>
        </p:nvSpPr>
        <p:spPr>
          <a:xfrm>
            <a:off x="555102" y="7167280"/>
            <a:ext cx="1195929" cy="666849"/>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03</a:t>
            </a:r>
            <a:endParaRPr/>
          </a:p>
        </p:txBody>
      </p:sp>
      <p:sp>
        <p:nvSpPr>
          <p:cNvPr id="213" name="Google Shape;213;p7"/>
          <p:cNvSpPr txBox="1"/>
          <p:nvPr/>
        </p:nvSpPr>
        <p:spPr>
          <a:xfrm>
            <a:off x="2193944" y="1937903"/>
            <a:ext cx="7073079" cy="1876425"/>
          </a:xfrm>
          <a:prstGeom prst="rect">
            <a:avLst/>
          </a:prstGeom>
          <a:noFill/>
          <a:ln>
            <a:noFill/>
          </a:ln>
        </p:spPr>
        <p:txBody>
          <a:bodyPr anchorCtr="0" anchor="t" bIns="0" lIns="0" spcFirstLastPara="1" rIns="0" wrap="square" tIns="0">
            <a:spAutoFit/>
          </a:bodyPr>
          <a:lstStyle/>
          <a:p>
            <a:pPr indent="0" lvl="0" marL="0" marR="0" rtl="0" algn="l">
              <a:lnSpc>
                <a:spcPct val="120875"/>
              </a:lnSpc>
              <a:spcBef>
                <a:spcPts val="0"/>
              </a:spcBef>
              <a:spcAft>
                <a:spcPts val="0"/>
              </a:spcAft>
              <a:buNone/>
            </a:pPr>
            <a:r>
              <a:rPr lang="en-US" sz="4000">
                <a:solidFill>
                  <a:srgbClr val="1A1A1A"/>
                </a:solidFill>
                <a:latin typeface="Arial"/>
                <a:ea typeface="Arial"/>
                <a:cs typeface="Arial"/>
                <a:sym typeface="Arial"/>
              </a:rPr>
              <a:t>What clues in the video tell you something serious is about to happen?</a:t>
            </a:r>
            <a:endParaRPr/>
          </a:p>
        </p:txBody>
      </p:sp>
      <p:sp>
        <p:nvSpPr>
          <p:cNvPr id="214" name="Google Shape;214;p7"/>
          <p:cNvSpPr txBox="1"/>
          <p:nvPr/>
        </p:nvSpPr>
        <p:spPr>
          <a:xfrm>
            <a:off x="2193944" y="4629114"/>
            <a:ext cx="7462298" cy="1266825"/>
          </a:xfrm>
          <a:prstGeom prst="rect">
            <a:avLst/>
          </a:prstGeom>
          <a:noFill/>
          <a:ln>
            <a:noFill/>
          </a:ln>
        </p:spPr>
        <p:txBody>
          <a:bodyPr anchorCtr="0" anchor="t" bIns="0" lIns="0" spcFirstLastPara="1" rIns="0" wrap="square" tIns="0">
            <a:spAutoFit/>
          </a:bodyPr>
          <a:lstStyle/>
          <a:p>
            <a:pPr indent="0" lvl="0" marL="0" marR="0" rtl="0" algn="l">
              <a:lnSpc>
                <a:spcPct val="120875"/>
              </a:lnSpc>
              <a:spcBef>
                <a:spcPts val="0"/>
              </a:spcBef>
              <a:spcAft>
                <a:spcPts val="0"/>
              </a:spcAft>
              <a:buNone/>
            </a:pPr>
            <a:r>
              <a:rPr lang="en-US" sz="4000">
                <a:solidFill>
                  <a:srgbClr val="1A1A1A"/>
                </a:solidFill>
                <a:latin typeface="Arial"/>
                <a:ea typeface="Arial"/>
                <a:cs typeface="Arial"/>
                <a:sym typeface="Arial"/>
              </a:rPr>
              <a:t>How did the characters’ choices impact the outcome?</a:t>
            </a:r>
            <a:endParaRPr/>
          </a:p>
        </p:txBody>
      </p:sp>
      <p:sp>
        <p:nvSpPr>
          <p:cNvPr id="215" name="Google Shape;215;p7"/>
          <p:cNvSpPr txBox="1"/>
          <p:nvPr/>
        </p:nvSpPr>
        <p:spPr>
          <a:xfrm>
            <a:off x="2193944" y="6870650"/>
            <a:ext cx="6279913" cy="1876425"/>
          </a:xfrm>
          <a:prstGeom prst="rect">
            <a:avLst/>
          </a:prstGeom>
          <a:noFill/>
          <a:ln>
            <a:noFill/>
          </a:ln>
        </p:spPr>
        <p:txBody>
          <a:bodyPr anchorCtr="0" anchor="t" bIns="0" lIns="0" spcFirstLastPara="1" rIns="0" wrap="square" tIns="0">
            <a:spAutoFit/>
          </a:bodyPr>
          <a:lstStyle/>
          <a:p>
            <a:pPr indent="0" lvl="0" marL="0" marR="0" rtl="0" algn="l">
              <a:lnSpc>
                <a:spcPct val="120875"/>
              </a:lnSpc>
              <a:spcBef>
                <a:spcPts val="0"/>
              </a:spcBef>
              <a:spcAft>
                <a:spcPts val="0"/>
              </a:spcAft>
              <a:buNone/>
            </a:pPr>
            <a:r>
              <a:rPr lang="en-US" sz="4000">
                <a:solidFill>
                  <a:srgbClr val="1A1A1A"/>
                </a:solidFill>
                <a:latin typeface="Arial"/>
                <a:ea typeface="Arial"/>
                <a:cs typeface="Arial"/>
                <a:sym typeface="Arial"/>
              </a:rPr>
              <a:t>What role does time and distance play in a train’s ability to stop?</a:t>
            </a:r>
            <a:endParaRPr/>
          </a:p>
        </p:txBody>
      </p:sp>
      <p:pic>
        <p:nvPicPr>
          <p:cNvPr descr="Railroad crossings can be deadly. A train traveling at 55 miles per hour takes a mile—the length of 18 football fields or more—to come to a stop once the emergency brakes are applied. Don’t be caught on the tracks. Stop. Trains can’t." id="216" name="Google Shape;216;p7" title="The Long Mile">
            <a:hlinkClick r:id="rId4"/>
          </p:cNvPr>
          <p:cNvPicPr preferRelativeResize="0"/>
          <p:nvPr/>
        </p:nvPicPr>
        <p:blipFill>
          <a:blip r:embed="rId5">
            <a:alphaModFix/>
          </a:blip>
          <a:stretch>
            <a:fillRect/>
          </a:stretch>
        </p:blipFill>
        <p:spPr>
          <a:xfrm>
            <a:off x="11844732" y="4393024"/>
            <a:ext cx="4931994" cy="2774250"/>
          </a:xfrm>
          <a:prstGeom prst="rect">
            <a:avLst/>
          </a:prstGeom>
          <a:noFill/>
          <a:ln>
            <a:noFill/>
          </a:ln>
        </p:spPr>
      </p:pic>
      <p:sp>
        <p:nvSpPr>
          <p:cNvPr id="217" name="Google Shape;217;p7"/>
          <p:cNvSpPr txBox="1"/>
          <p:nvPr/>
        </p:nvSpPr>
        <p:spPr>
          <a:xfrm>
            <a:off x="12620275" y="7087900"/>
            <a:ext cx="4373100" cy="39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https://youtu.be/G35Qu7H92_U</a:t>
            </a:r>
            <a:endParaRPr>
              <a:solidFill>
                <a:schemeClr val="dk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gtEl>
                                        <p:attrNameLst>
                                          <p:attrName>style.visibility</p:attrName>
                                        </p:attrNameLst>
                                      </p:cBhvr>
                                      <p:to>
                                        <p:strVal val="visible"/>
                                      </p:to>
                                    </p:set>
                                    <p:animEffect filter="fade" transition="in">
                                      <p:cBhvr>
                                        <p:cTn dur="1000"/>
                                        <p:tgtEl>
                                          <p:spTgt spid="21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8"/>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27" name="Google Shape;227;p8"/>
          <p:cNvSpPr txBox="1"/>
          <p:nvPr/>
        </p:nvSpPr>
        <p:spPr>
          <a:xfrm>
            <a:off x="391500" y="1759053"/>
            <a:ext cx="17505000" cy="1015800"/>
          </a:xfrm>
          <a:prstGeom prst="rect">
            <a:avLst/>
          </a:prstGeom>
          <a:noFill/>
          <a:ln>
            <a:noFill/>
          </a:ln>
        </p:spPr>
        <p:txBody>
          <a:bodyPr anchorCtr="0" anchor="t" bIns="0" lIns="0" spcFirstLastPara="1" rIns="0" wrap="square" tIns="0">
            <a:spAutoFit/>
          </a:bodyPr>
          <a:lstStyle/>
          <a:p>
            <a:pPr indent="0" lvl="0" marL="0" marR="0" rtl="0" algn="ctr">
              <a:lnSpc>
                <a:spcPct val="254545"/>
              </a:lnSpc>
              <a:spcBef>
                <a:spcPts val="0"/>
              </a:spcBef>
              <a:spcAft>
                <a:spcPts val="0"/>
              </a:spcAft>
              <a:buNone/>
            </a:pPr>
            <a:r>
              <a:rPr lang="en-US" sz="6600">
                <a:solidFill>
                  <a:srgbClr val="1A1A1A"/>
                </a:solidFill>
                <a:latin typeface="Arial"/>
                <a:ea typeface="Arial"/>
                <a:cs typeface="Arial"/>
                <a:sym typeface="Arial"/>
              </a:rPr>
              <a:t>Stop and Think</a:t>
            </a:r>
            <a:endParaRPr/>
          </a:p>
        </p:txBody>
      </p:sp>
      <p:grpSp>
        <p:nvGrpSpPr>
          <p:cNvPr id="228" name="Google Shape;228;p8"/>
          <p:cNvGrpSpPr/>
          <p:nvPr/>
        </p:nvGrpSpPr>
        <p:grpSpPr>
          <a:xfrm>
            <a:off x="1293690" y="3402092"/>
            <a:ext cx="2596560" cy="1596355"/>
            <a:chOff x="0" y="-38100"/>
            <a:chExt cx="721331" cy="443471"/>
          </a:xfrm>
        </p:grpSpPr>
        <p:sp>
          <p:nvSpPr>
            <p:cNvPr id="229" name="Google Shape;229;p8"/>
            <p:cNvSpPr/>
            <p:nvPr/>
          </p:nvSpPr>
          <p:spPr>
            <a:xfrm>
              <a:off x="0" y="0"/>
              <a:ext cx="721331" cy="405371"/>
            </a:xfrm>
            <a:custGeom>
              <a:rect b="b" l="l" r="r" t="t"/>
              <a:pathLst>
                <a:path extrusionOk="0" h="405371" w="721331">
                  <a:moveTo>
                    <a:pt x="152062" y="0"/>
                  </a:moveTo>
                  <a:lnTo>
                    <a:pt x="569269" y="0"/>
                  </a:lnTo>
                  <a:cubicBezTo>
                    <a:pt x="653250" y="0"/>
                    <a:pt x="721331" y="68080"/>
                    <a:pt x="721331" y="152062"/>
                  </a:cubicBezTo>
                  <a:lnTo>
                    <a:pt x="721331" y="253309"/>
                  </a:lnTo>
                  <a:cubicBezTo>
                    <a:pt x="721331" y="337291"/>
                    <a:pt x="653250" y="405371"/>
                    <a:pt x="569269" y="405371"/>
                  </a:cubicBezTo>
                  <a:lnTo>
                    <a:pt x="152062" y="405371"/>
                  </a:lnTo>
                  <a:cubicBezTo>
                    <a:pt x="111733" y="405371"/>
                    <a:pt x="73055" y="389350"/>
                    <a:pt x="44538" y="360833"/>
                  </a:cubicBezTo>
                  <a:cubicBezTo>
                    <a:pt x="16021" y="332316"/>
                    <a:pt x="0" y="293639"/>
                    <a:pt x="0" y="253309"/>
                  </a:cubicBezTo>
                  <a:lnTo>
                    <a:pt x="0" y="152062"/>
                  </a:lnTo>
                  <a:cubicBezTo>
                    <a:pt x="0" y="68080"/>
                    <a:pt x="68080" y="0"/>
                    <a:pt x="152062"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0" name="Google Shape;230;p8"/>
            <p:cNvSpPr txBox="1"/>
            <p:nvPr/>
          </p:nvSpPr>
          <p:spPr>
            <a:xfrm>
              <a:off x="0" y="-38100"/>
              <a:ext cx="721331" cy="44347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231" name="Google Shape;231;p8"/>
          <p:cNvSpPr txBox="1"/>
          <p:nvPr/>
        </p:nvSpPr>
        <p:spPr>
          <a:xfrm>
            <a:off x="4413804" y="3892707"/>
            <a:ext cx="12554207" cy="615553"/>
          </a:xfrm>
          <a:prstGeom prst="rect">
            <a:avLst/>
          </a:prstGeom>
          <a:noFill/>
          <a:ln>
            <a:noFill/>
          </a:ln>
        </p:spPr>
        <p:txBody>
          <a:bodyPr anchorCtr="0" anchor="t" bIns="0" lIns="0" spcFirstLastPara="1" rIns="0" wrap="square" tIns="0">
            <a:spAutoFit/>
          </a:bodyPr>
          <a:lstStyle/>
          <a:p>
            <a:pPr indent="0" lvl="0" marL="0" marR="0" rtl="0" algn="l">
              <a:lnSpc>
                <a:spcPct val="120875"/>
              </a:lnSpc>
              <a:spcBef>
                <a:spcPts val="0"/>
              </a:spcBef>
              <a:spcAft>
                <a:spcPts val="0"/>
              </a:spcAft>
              <a:buNone/>
            </a:pPr>
            <a:r>
              <a:rPr lang="en-US" sz="4000">
                <a:solidFill>
                  <a:srgbClr val="1A1A1A"/>
                </a:solidFill>
                <a:latin typeface="Arial"/>
                <a:ea typeface="Arial"/>
                <a:cs typeface="Arial"/>
                <a:sym typeface="Arial"/>
              </a:rPr>
              <a:t>What message was the video trying to send?</a:t>
            </a:r>
            <a:endParaRPr/>
          </a:p>
        </p:txBody>
      </p:sp>
      <p:sp>
        <p:nvSpPr>
          <p:cNvPr id="232" name="Google Shape;232;p8"/>
          <p:cNvSpPr txBox="1"/>
          <p:nvPr/>
        </p:nvSpPr>
        <p:spPr>
          <a:xfrm>
            <a:off x="1453678" y="3883182"/>
            <a:ext cx="2122689" cy="666849"/>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01</a:t>
            </a:r>
            <a:endParaRPr/>
          </a:p>
        </p:txBody>
      </p:sp>
      <p:grpSp>
        <p:nvGrpSpPr>
          <p:cNvPr id="233" name="Google Shape;233;p8"/>
          <p:cNvGrpSpPr/>
          <p:nvPr/>
        </p:nvGrpSpPr>
        <p:grpSpPr>
          <a:xfrm>
            <a:off x="1293690" y="5567988"/>
            <a:ext cx="13031910" cy="1596355"/>
            <a:chOff x="0" y="-182864"/>
            <a:chExt cx="17375881" cy="2128473"/>
          </a:xfrm>
        </p:grpSpPr>
        <p:grpSp>
          <p:nvGrpSpPr>
            <p:cNvPr id="234" name="Google Shape;234;p8"/>
            <p:cNvGrpSpPr/>
            <p:nvPr/>
          </p:nvGrpSpPr>
          <p:grpSpPr>
            <a:xfrm>
              <a:off x="0" y="-182864"/>
              <a:ext cx="3462080" cy="2128473"/>
              <a:chOff x="0" y="-38100"/>
              <a:chExt cx="721331" cy="443471"/>
            </a:xfrm>
          </p:grpSpPr>
          <p:sp>
            <p:nvSpPr>
              <p:cNvPr id="235" name="Google Shape;235;p8"/>
              <p:cNvSpPr/>
              <p:nvPr/>
            </p:nvSpPr>
            <p:spPr>
              <a:xfrm>
                <a:off x="0" y="0"/>
                <a:ext cx="721331" cy="405371"/>
              </a:xfrm>
              <a:custGeom>
                <a:rect b="b" l="l" r="r" t="t"/>
                <a:pathLst>
                  <a:path extrusionOk="0" h="405371" w="721331">
                    <a:moveTo>
                      <a:pt x="152062" y="0"/>
                    </a:moveTo>
                    <a:lnTo>
                      <a:pt x="569269" y="0"/>
                    </a:lnTo>
                    <a:cubicBezTo>
                      <a:pt x="653250" y="0"/>
                      <a:pt x="721331" y="68080"/>
                      <a:pt x="721331" y="152062"/>
                    </a:cubicBezTo>
                    <a:lnTo>
                      <a:pt x="721331" y="253309"/>
                    </a:lnTo>
                    <a:cubicBezTo>
                      <a:pt x="721331" y="337291"/>
                      <a:pt x="653250" y="405371"/>
                      <a:pt x="569269" y="405371"/>
                    </a:cubicBezTo>
                    <a:lnTo>
                      <a:pt x="152062" y="405371"/>
                    </a:lnTo>
                    <a:cubicBezTo>
                      <a:pt x="111733" y="405371"/>
                      <a:pt x="73055" y="389350"/>
                      <a:pt x="44538" y="360833"/>
                    </a:cubicBezTo>
                    <a:cubicBezTo>
                      <a:pt x="16021" y="332316"/>
                      <a:pt x="0" y="293639"/>
                      <a:pt x="0" y="253309"/>
                    </a:cubicBezTo>
                    <a:lnTo>
                      <a:pt x="0" y="152062"/>
                    </a:lnTo>
                    <a:cubicBezTo>
                      <a:pt x="0" y="68080"/>
                      <a:pt x="68080" y="0"/>
                      <a:pt x="152062"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6" name="Google Shape;236;p8"/>
              <p:cNvSpPr txBox="1"/>
              <p:nvPr/>
            </p:nvSpPr>
            <p:spPr>
              <a:xfrm>
                <a:off x="0" y="-38100"/>
                <a:ext cx="721331" cy="44347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237" name="Google Shape;237;p8"/>
            <p:cNvSpPr txBox="1"/>
            <p:nvPr/>
          </p:nvSpPr>
          <p:spPr>
            <a:xfrm>
              <a:off x="315913" y="477639"/>
              <a:ext cx="2830252" cy="889132"/>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02</a:t>
              </a:r>
              <a:endParaRPr/>
            </a:p>
          </p:txBody>
        </p:sp>
        <p:sp>
          <p:nvSpPr>
            <p:cNvPr id="238" name="Google Shape;238;p8"/>
            <p:cNvSpPr txBox="1"/>
            <p:nvPr/>
          </p:nvSpPr>
          <p:spPr>
            <a:xfrm>
              <a:off x="4194351" y="69055"/>
              <a:ext cx="13181530" cy="1673225"/>
            </a:xfrm>
            <a:prstGeom prst="rect">
              <a:avLst/>
            </a:prstGeom>
            <a:noFill/>
            <a:ln>
              <a:noFill/>
            </a:ln>
          </p:spPr>
          <p:txBody>
            <a:bodyPr anchorCtr="0" anchor="t" bIns="0" lIns="0" spcFirstLastPara="1" rIns="0" wrap="square" tIns="0">
              <a:spAutoFit/>
            </a:bodyPr>
            <a:lstStyle/>
            <a:p>
              <a:pPr indent="0" lvl="0" marL="0" marR="0" rtl="0" algn="l">
                <a:lnSpc>
                  <a:spcPct val="120875"/>
                </a:lnSpc>
                <a:spcBef>
                  <a:spcPts val="0"/>
                </a:spcBef>
                <a:spcAft>
                  <a:spcPts val="0"/>
                </a:spcAft>
                <a:buNone/>
              </a:pPr>
              <a:r>
                <a:rPr lang="en-US" sz="4000">
                  <a:solidFill>
                    <a:srgbClr val="1A1A1A"/>
                  </a:solidFill>
                  <a:latin typeface="Arial"/>
                  <a:ea typeface="Arial"/>
                  <a:cs typeface="Arial"/>
                  <a:sym typeface="Arial"/>
                </a:rPr>
                <a:t>How could sensors or better technology have helped prevent what happened?</a:t>
              </a:r>
              <a:endParaRPr/>
            </a:p>
          </p:txBody>
        </p:sp>
      </p:grpSp>
      <p:grpSp>
        <p:nvGrpSpPr>
          <p:cNvPr id="239" name="Google Shape;239;p8"/>
          <p:cNvGrpSpPr/>
          <p:nvPr/>
        </p:nvGrpSpPr>
        <p:grpSpPr>
          <a:xfrm>
            <a:off x="1293690" y="7892309"/>
            <a:ext cx="14632110" cy="1596355"/>
            <a:chOff x="0" y="-182864"/>
            <a:chExt cx="19509481" cy="2128473"/>
          </a:xfrm>
        </p:grpSpPr>
        <p:grpSp>
          <p:nvGrpSpPr>
            <p:cNvPr id="240" name="Google Shape;240;p8"/>
            <p:cNvGrpSpPr/>
            <p:nvPr/>
          </p:nvGrpSpPr>
          <p:grpSpPr>
            <a:xfrm>
              <a:off x="0" y="-182864"/>
              <a:ext cx="3462080" cy="2128473"/>
              <a:chOff x="0" y="-38100"/>
              <a:chExt cx="721331" cy="443471"/>
            </a:xfrm>
          </p:grpSpPr>
          <p:sp>
            <p:nvSpPr>
              <p:cNvPr id="241" name="Google Shape;241;p8"/>
              <p:cNvSpPr/>
              <p:nvPr/>
            </p:nvSpPr>
            <p:spPr>
              <a:xfrm>
                <a:off x="0" y="0"/>
                <a:ext cx="721331" cy="405371"/>
              </a:xfrm>
              <a:custGeom>
                <a:rect b="b" l="l" r="r" t="t"/>
                <a:pathLst>
                  <a:path extrusionOk="0" h="405371" w="721331">
                    <a:moveTo>
                      <a:pt x="152062" y="0"/>
                    </a:moveTo>
                    <a:lnTo>
                      <a:pt x="569269" y="0"/>
                    </a:lnTo>
                    <a:cubicBezTo>
                      <a:pt x="653250" y="0"/>
                      <a:pt x="721331" y="68080"/>
                      <a:pt x="721331" y="152062"/>
                    </a:cubicBezTo>
                    <a:lnTo>
                      <a:pt x="721331" y="253309"/>
                    </a:lnTo>
                    <a:cubicBezTo>
                      <a:pt x="721331" y="337291"/>
                      <a:pt x="653250" y="405371"/>
                      <a:pt x="569269" y="405371"/>
                    </a:cubicBezTo>
                    <a:lnTo>
                      <a:pt x="152062" y="405371"/>
                    </a:lnTo>
                    <a:cubicBezTo>
                      <a:pt x="111733" y="405371"/>
                      <a:pt x="73055" y="389350"/>
                      <a:pt x="44538" y="360833"/>
                    </a:cubicBezTo>
                    <a:cubicBezTo>
                      <a:pt x="16021" y="332316"/>
                      <a:pt x="0" y="293639"/>
                      <a:pt x="0" y="253309"/>
                    </a:cubicBezTo>
                    <a:lnTo>
                      <a:pt x="0" y="152062"/>
                    </a:lnTo>
                    <a:cubicBezTo>
                      <a:pt x="0" y="68080"/>
                      <a:pt x="68080" y="0"/>
                      <a:pt x="152062"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42" name="Google Shape;242;p8"/>
              <p:cNvSpPr txBox="1"/>
              <p:nvPr/>
            </p:nvSpPr>
            <p:spPr>
              <a:xfrm>
                <a:off x="0" y="-38100"/>
                <a:ext cx="721331" cy="44347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243" name="Google Shape;243;p8"/>
            <p:cNvSpPr txBox="1"/>
            <p:nvPr/>
          </p:nvSpPr>
          <p:spPr>
            <a:xfrm>
              <a:off x="315913" y="477639"/>
              <a:ext cx="2830252" cy="889132"/>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03</a:t>
              </a:r>
              <a:endParaRPr/>
            </a:p>
          </p:txBody>
        </p:sp>
        <p:sp>
          <p:nvSpPr>
            <p:cNvPr id="244" name="Google Shape;244;p8"/>
            <p:cNvSpPr txBox="1"/>
            <p:nvPr/>
          </p:nvSpPr>
          <p:spPr>
            <a:xfrm>
              <a:off x="4194351" y="78957"/>
              <a:ext cx="15315130" cy="1673225"/>
            </a:xfrm>
            <a:prstGeom prst="rect">
              <a:avLst/>
            </a:prstGeom>
            <a:noFill/>
            <a:ln>
              <a:noFill/>
            </a:ln>
          </p:spPr>
          <p:txBody>
            <a:bodyPr anchorCtr="0" anchor="t" bIns="0" lIns="0" spcFirstLastPara="1" rIns="0" wrap="square" tIns="0">
              <a:spAutoFit/>
            </a:bodyPr>
            <a:lstStyle/>
            <a:p>
              <a:pPr indent="0" lvl="0" marL="0" marR="0" rtl="0" algn="l">
                <a:lnSpc>
                  <a:spcPct val="120875"/>
                </a:lnSpc>
                <a:spcBef>
                  <a:spcPts val="0"/>
                </a:spcBef>
                <a:spcAft>
                  <a:spcPts val="0"/>
                </a:spcAft>
                <a:buNone/>
              </a:pPr>
              <a:r>
                <a:rPr lang="en-US" sz="4000">
                  <a:solidFill>
                    <a:srgbClr val="1A1A1A"/>
                  </a:solidFill>
                  <a:latin typeface="Arial"/>
                  <a:ea typeface="Arial"/>
                  <a:cs typeface="Arial"/>
                  <a:sym typeface="Arial"/>
                </a:rPr>
                <a:t>How could you help others understand the dangers of rural grade crossings?</a:t>
              </a:r>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9"/>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50" name="Google Shape;250;p9"/>
          <p:cNvSpPr txBox="1"/>
          <p:nvPr/>
        </p:nvSpPr>
        <p:spPr>
          <a:xfrm>
            <a:off x="412968" y="3771900"/>
            <a:ext cx="17504994" cy="1744067"/>
          </a:xfrm>
          <a:prstGeom prst="rect">
            <a:avLst/>
          </a:prstGeom>
          <a:noFill/>
          <a:ln>
            <a:noFill/>
          </a:ln>
        </p:spPr>
        <p:txBody>
          <a:bodyPr anchorCtr="0" anchor="t" bIns="0" lIns="0" spcFirstLastPara="1" rIns="0" wrap="square" tIns="0">
            <a:spAutoFit/>
          </a:bodyPr>
          <a:lstStyle/>
          <a:p>
            <a:pPr indent="0" lvl="0" marL="0" marR="0" rtl="0" algn="ctr">
              <a:lnSpc>
                <a:spcPct val="113000"/>
              </a:lnSpc>
              <a:spcBef>
                <a:spcPts val="0"/>
              </a:spcBef>
              <a:spcAft>
                <a:spcPts val="0"/>
              </a:spcAft>
              <a:buNone/>
            </a:pPr>
            <a:r>
              <a:rPr lang="en-US" sz="12000">
                <a:solidFill>
                  <a:srgbClr val="1A1A1A"/>
                </a:solidFill>
                <a:latin typeface="Arial"/>
                <a:ea typeface="Arial"/>
                <a:cs typeface="Arial"/>
                <a:sym typeface="Arial"/>
              </a:rPr>
              <a:t>Conductors in Training</a:t>
            </a:r>
            <a:endParaRPr/>
          </a:p>
        </p:txBody>
      </p:sp>
      <p:sp>
        <p:nvSpPr>
          <p:cNvPr id="251" name="Google Shape;251;p9"/>
          <p:cNvSpPr txBox="1"/>
          <p:nvPr/>
        </p:nvSpPr>
        <p:spPr>
          <a:xfrm>
            <a:off x="404382" y="6134100"/>
            <a:ext cx="16867797"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Team Huddle &amp;Collaboration Lab</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